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1"/>
  </p:notesMasterIdLst>
  <p:sldIdLst>
    <p:sldId id="441" r:id="rId5"/>
    <p:sldId id="540" r:id="rId6"/>
    <p:sldId id="442" r:id="rId7"/>
    <p:sldId id="343" r:id="rId8"/>
    <p:sldId id="443" r:id="rId9"/>
    <p:sldId id="444" r:id="rId10"/>
    <p:sldId id="445" r:id="rId11"/>
    <p:sldId id="551" r:id="rId12"/>
    <p:sldId id="545" r:id="rId13"/>
    <p:sldId id="552" r:id="rId14"/>
    <p:sldId id="554" r:id="rId15"/>
    <p:sldId id="557" r:id="rId16"/>
    <p:sldId id="558" r:id="rId17"/>
    <p:sldId id="559" r:id="rId18"/>
    <p:sldId id="550" r:id="rId19"/>
    <p:sldId id="348" r:id="rId2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163"/>
    <a:srgbClr val="0000FF"/>
    <a:srgbClr val="FFB757"/>
    <a:srgbClr val="FFC475"/>
    <a:srgbClr val="FFB44F"/>
    <a:srgbClr val="FFC679"/>
    <a:srgbClr val="FFCD8B"/>
    <a:srgbClr val="FFC981"/>
    <a:srgbClr val="FFD9A7"/>
    <a:srgbClr val="2233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715B90-96C6-5621-9B36-BBE6CA2AA5A1}" v="38" dt="2024-04-11T10:20:08.44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965" autoAdjust="0"/>
  </p:normalViewPr>
  <p:slideViewPr>
    <p:cSldViewPr snapToGrid="0">
      <p:cViewPr varScale="1">
        <p:scale>
          <a:sx n="118" d="100"/>
          <a:sy n="118" d="100"/>
        </p:scale>
        <p:origin x="442" y="86"/>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52"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svg>
</file>

<file path=ppt/media/image15.jpg>
</file>

<file path=ppt/media/image16.jpg>
</file>

<file path=ppt/media/image17.jpg>
</file>

<file path=ppt/media/image18.jpg>
</file>

<file path=ppt/media/image19.jpg>
</file>

<file path=ppt/media/image2.jpg>
</file>

<file path=ppt/media/image20.jpg>
</file>

<file path=ppt/media/image21.jpe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16</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15</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Face Emotion and Age Detection</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3">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3" r:id="rId2"/>
    <p:sldLayoutId id="2147483654" r:id="rId3"/>
    <p:sldLayoutId id="2147483668" r:id="rId4"/>
    <p:sldLayoutId id="2147483669" r:id="rId5"/>
    <p:sldLayoutId id="2147483670" r:id="rId6"/>
    <p:sldLayoutId id="2147483656" r:id="rId7"/>
    <p:sldLayoutId id="2147483657" r:id="rId8"/>
    <p:sldLayoutId id="2147483659"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42823" y="277812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bg1">
                    <a:lumMod val="95000"/>
                  </a:schemeClr>
                </a:solidFill>
              </a:rPr>
              <a:t>V</a:t>
            </a:r>
            <a:r>
              <a:rPr lang="en-IN" sz="2000" b="1" dirty="0" err="1">
                <a:solidFill>
                  <a:schemeClr val="bg1">
                    <a:lumMod val="95000"/>
                  </a:schemeClr>
                </a:solidFill>
              </a:rPr>
              <a:t>oting</a:t>
            </a:r>
            <a:r>
              <a:rPr lang="en-IN" sz="2000" b="1" dirty="0">
                <a:solidFill>
                  <a:schemeClr val="bg1">
                    <a:lumMod val="95000"/>
                  </a:schemeClr>
                </a:solidFill>
              </a:rPr>
              <a:t> Web Application Using Django Framework</a:t>
            </a:r>
            <a:endParaRPr lang="en-US" sz="2000" b="1" dirty="0">
              <a:solidFill>
                <a:schemeClr val="bg1">
                  <a:lumMod val="95000"/>
                </a:schemeClr>
              </a:solidFill>
            </a:endParaRPr>
          </a:p>
        </p:txBody>
      </p:sp>
      <p:sp>
        <p:nvSpPr>
          <p:cNvPr id="27" name="TextBox 26">
            <a:extLst>
              <a:ext uri="{FF2B5EF4-FFF2-40B4-BE49-F238E27FC236}">
                <a16:creationId xmlns:a16="http://schemas.microsoft.com/office/drawing/2014/main" id="{243F787A-C1B9-4A5B-C50F-502754DD3886}"/>
              </a:ext>
            </a:extLst>
          </p:cNvPr>
          <p:cNvSpPr txBox="1"/>
          <p:nvPr/>
        </p:nvSpPr>
        <p:spPr>
          <a:xfrm>
            <a:off x="1199820" y="4211595"/>
            <a:ext cx="4464563" cy="651460"/>
          </a:xfrm>
          <a:prstGeom prst="rect">
            <a:avLst/>
          </a:prstGeom>
          <a:noFill/>
        </p:spPr>
        <p:txBody>
          <a:bodyPr wrap="square" lIns="91440" tIns="45720" rIns="91440" bIns="45720" anchor="t">
            <a:spAutoFit/>
          </a:bodyPr>
          <a:lstStyle/>
          <a:p>
            <a:pPr>
              <a:spcAft>
                <a:spcPts val="200"/>
              </a:spcAft>
            </a:pPr>
            <a:r>
              <a:rPr lang="en-US" sz="1100" dirty="0">
                <a:solidFill>
                  <a:schemeClr val="bg1"/>
                </a:solidFill>
              </a:rPr>
              <a:t>Name: Abinesh K</a:t>
            </a: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 </a:t>
            </a:r>
            <a:r>
              <a:rPr lang="en-US" sz="1100" dirty="0">
                <a:solidFill>
                  <a:schemeClr val="bg1"/>
                </a:solidFill>
              </a:rPr>
              <a:t>922221104002</a:t>
            </a:r>
            <a:endParaRPr lang="en-US" sz="1100" b="0" i="0" u="none" strike="noStrike" cap="none" dirty="0">
              <a:solidFill>
                <a:schemeClr val="bg1"/>
              </a:solidFill>
              <a:latin typeface="Arial"/>
              <a:ea typeface="Arial"/>
              <a:cs typeface="Arial"/>
            </a:endParaRPr>
          </a:p>
          <a:p>
            <a:pPr marR="0" lvl="0" rtl="0">
              <a:lnSpc>
                <a:spcPct val="100000"/>
              </a:lnSpc>
              <a:spcBef>
                <a:spcPts val="0"/>
              </a:spcBef>
              <a:spcAft>
                <a:spcPts val="200"/>
              </a:spcAft>
            </a:pPr>
            <a:r>
              <a:rPr lang="en-US" sz="1100" dirty="0">
                <a:solidFill>
                  <a:schemeClr val="bg1"/>
                </a:solidFill>
              </a:rPr>
              <a:t>College Name : Theni </a:t>
            </a:r>
            <a:r>
              <a:rPr lang="en-US" sz="1100" dirty="0" err="1">
                <a:solidFill>
                  <a:schemeClr val="bg1"/>
                </a:solidFill>
              </a:rPr>
              <a:t>Kammavar</a:t>
            </a:r>
            <a:r>
              <a:rPr lang="en-US" sz="1100" dirty="0">
                <a:solidFill>
                  <a:schemeClr val="bg1"/>
                </a:solidFill>
              </a:rPr>
              <a:t> Sangam College of Technology</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429661" y="409965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EF465-81A5-DCCE-6093-6EB6D3665851}"/>
              </a:ext>
            </a:extLst>
          </p:cNvPr>
          <p:cNvSpPr>
            <a:spLocks noGrp="1"/>
          </p:cNvSpPr>
          <p:nvPr>
            <p:ph type="title"/>
          </p:nvPr>
        </p:nvSpPr>
        <p:spPr>
          <a:xfrm>
            <a:off x="-2286000" y="445024"/>
            <a:ext cx="787940" cy="1675323"/>
          </a:xfrm>
        </p:spPr>
        <p:txBody>
          <a:bodyPr/>
          <a:lstStyle/>
          <a:p>
            <a:endParaRPr lang="en-IN" dirty="0"/>
          </a:p>
        </p:txBody>
      </p:sp>
      <p:sp>
        <p:nvSpPr>
          <p:cNvPr id="3" name="TextBox 2">
            <a:extLst>
              <a:ext uri="{FF2B5EF4-FFF2-40B4-BE49-F238E27FC236}">
                <a16:creationId xmlns:a16="http://schemas.microsoft.com/office/drawing/2014/main" id="{78DA4729-6587-0CB6-34A5-7E03CFB03AD9}"/>
              </a:ext>
            </a:extLst>
          </p:cNvPr>
          <p:cNvSpPr txBox="1"/>
          <p:nvPr/>
        </p:nvSpPr>
        <p:spPr>
          <a:xfrm>
            <a:off x="77821" y="90793"/>
            <a:ext cx="4494179" cy="307777"/>
          </a:xfrm>
          <a:prstGeom prst="rect">
            <a:avLst/>
          </a:prstGeom>
          <a:noFill/>
        </p:spPr>
        <p:txBody>
          <a:bodyPr wrap="square" rtlCol="0">
            <a:spAutoFit/>
          </a:bodyPr>
          <a:lstStyle/>
          <a:p>
            <a:r>
              <a:rPr lang="en-US" dirty="0">
                <a:solidFill>
                  <a:schemeClr val="bg1"/>
                </a:solidFill>
                <a:highlight>
                  <a:srgbClr val="213163"/>
                </a:highlight>
                <a:latin typeface="Söhne"/>
              </a:rPr>
              <a:t>V</a:t>
            </a:r>
            <a:r>
              <a:rPr lang="en-US" b="0" i="0" dirty="0">
                <a:solidFill>
                  <a:schemeClr val="bg1"/>
                </a:solidFill>
                <a:effectLst/>
                <a:highlight>
                  <a:srgbClr val="213163"/>
                </a:highlight>
                <a:latin typeface="Söhne"/>
              </a:rPr>
              <a:t>oting </a:t>
            </a:r>
            <a:r>
              <a:rPr lang="en-US" dirty="0">
                <a:solidFill>
                  <a:schemeClr val="bg1"/>
                </a:solidFill>
                <a:highlight>
                  <a:srgbClr val="213163"/>
                </a:highlight>
                <a:latin typeface="Söhne"/>
              </a:rPr>
              <a:t>W</a:t>
            </a:r>
            <a:r>
              <a:rPr lang="en-US" b="0" i="0" dirty="0">
                <a:solidFill>
                  <a:schemeClr val="bg1"/>
                </a:solidFill>
                <a:effectLst/>
                <a:highlight>
                  <a:srgbClr val="213163"/>
                </a:highlight>
                <a:latin typeface="Söhne"/>
              </a:rPr>
              <a:t>eb </a:t>
            </a:r>
            <a:r>
              <a:rPr lang="en-US" dirty="0">
                <a:solidFill>
                  <a:schemeClr val="bg1"/>
                </a:solidFill>
                <a:highlight>
                  <a:srgbClr val="213163"/>
                </a:highlight>
                <a:latin typeface="Söhne"/>
              </a:rPr>
              <a:t>A</a:t>
            </a:r>
            <a:r>
              <a:rPr lang="en-US" b="0" i="0" dirty="0">
                <a:solidFill>
                  <a:schemeClr val="bg1"/>
                </a:solidFill>
                <a:effectLst/>
                <a:highlight>
                  <a:srgbClr val="213163"/>
                </a:highlight>
                <a:latin typeface="Söhne"/>
              </a:rPr>
              <a:t>pplication </a:t>
            </a:r>
            <a:r>
              <a:rPr lang="en-US" dirty="0">
                <a:solidFill>
                  <a:schemeClr val="bg1"/>
                </a:solidFill>
                <a:highlight>
                  <a:srgbClr val="213163"/>
                </a:highlight>
                <a:latin typeface="Söhne"/>
              </a:rPr>
              <a:t>U</a:t>
            </a:r>
            <a:r>
              <a:rPr lang="en-US" b="0" i="0" dirty="0">
                <a:solidFill>
                  <a:schemeClr val="bg1"/>
                </a:solidFill>
                <a:effectLst/>
                <a:highlight>
                  <a:srgbClr val="213163"/>
                </a:highlight>
                <a:latin typeface="Söhne"/>
              </a:rPr>
              <a:t>sing </a:t>
            </a:r>
            <a:r>
              <a:rPr lang="en-US" dirty="0">
                <a:solidFill>
                  <a:schemeClr val="bg1"/>
                </a:solidFill>
                <a:highlight>
                  <a:srgbClr val="213163"/>
                </a:highlight>
                <a:latin typeface="Söhne"/>
              </a:rPr>
              <a:t>D</a:t>
            </a:r>
            <a:r>
              <a:rPr lang="en-US" b="0" i="0" dirty="0">
                <a:solidFill>
                  <a:schemeClr val="bg1"/>
                </a:solidFill>
                <a:effectLst/>
                <a:highlight>
                  <a:srgbClr val="213163"/>
                </a:highlight>
                <a:latin typeface="Söhne"/>
              </a:rPr>
              <a:t>jango </a:t>
            </a:r>
            <a:r>
              <a:rPr lang="en-US" dirty="0">
                <a:solidFill>
                  <a:schemeClr val="bg1"/>
                </a:solidFill>
                <a:highlight>
                  <a:srgbClr val="213163"/>
                </a:highlight>
                <a:latin typeface="Söhne"/>
              </a:rPr>
              <a:t>F</a:t>
            </a:r>
            <a:r>
              <a:rPr lang="en-US" b="0" i="0" dirty="0">
                <a:solidFill>
                  <a:schemeClr val="bg1"/>
                </a:solidFill>
                <a:effectLst/>
                <a:highlight>
                  <a:srgbClr val="213163"/>
                </a:highlight>
                <a:latin typeface="Söhne"/>
              </a:rPr>
              <a:t>ramework </a:t>
            </a:r>
            <a:endParaRPr lang="en-IN" dirty="0">
              <a:solidFill>
                <a:schemeClr val="bg1"/>
              </a:solidFill>
              <a:highlight>
                <a:srgbClr val="213163"/>
              </a:highlight>
            </a:endParaRPr>
          </a:p>
        </p:txBody>
      </p:sp>
      <p:pic>
        <p:nvPicPr>
          <p:cNvPr id="5" name="Picture 4">
            <a:extLst>
              <a:ext uri="{FF2B5EF4-FFF2-40B4-BE49-F238E27FC236}">
                <a16:creationId xmlns:a16="http://schemas.microsoft.com/office/drawing/2014/main" id="{A47D6DA8-6CC7-F9CE-6C26-1E284FAC185D}"/>
              </a:ext>
            </a:extLst>
          </p:cNvPr>
          <p:cNvPicPr>
            <a:picLocks noChangeAspect="1"/>
          </p:cNvPicPr>
          <p:nvPr/>
        </p:nvPicPr>
        <p:blipFill rotWithShape="1">
          <a:blip r:embed="rId2"/>
          <a:srcRect t="9708" b="10103"/>
          <a:stretch/>
        </p:blipFill>
        <p:spPr>
          <a:xfrm>
            <a:off x="1112167" y="907915"/>
            <a:ext cx="6469811" cy="3664086"/>
          </a:xfrm>
          <a:prstGeom prst="rect">
            <a:avLst/>
          </a:prstGeom>
        </p:spPr>
      </p:pic>
    </p:spTree>
    <p:extLst>
      <p:ext uri="{BB962C8B-B14F-4D97-AF65-F5344CB8AC3E}">
        <p14:creationId xmlns:p14="http://schemas.microsoft.com/office/powerpoint/2010/main" val="36963823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0F1CC0E-7B24-E957-AEF2-2C4965F6F37E}"/>
              </a:ext>
            </a:extLst>
          </p:cNvPr>
          <p:cNvSpPr txBox="1"/>
          <p:nvPr/>
        </p:nvSpPr>
        <p:spPr>
          <a:xfrm>
            <a:off x="77821" y="90793"/>
            <a:ext cx="4494179" cy="307777"/>
          </a:xfrm>
          <a:prstGeom prst="rect">
            <a:avLst/>
          </a:prstGeom>
          <a:noFill/>
        </p:spPr>
        <p:txBody>
          <a:bodyPr wrap="square" rtlCol="0">
            <a:spAutoFit/>
          </a:bodyPr>
          <a:lstStyle/>
          <a:p>
            <a:r>
              <a:rPr lang="en-US" dirty="0">
                <a:solidFill>
                  <a:schemeClr val="bg1"/>
                </a:solidFill>
                <a:highlight>
                  <a:srgbClr val="213163"/>
                </a:highlight>
                <a:latin typeface="Söhne"/>
              </a:rPr>
              <a:t>V</a:t>
            </a:r>
            <a:r>
              <a:rPr lang="en-US" b="0" i="0" dirty="0">
                <a:solidFill>
                  <a:schemeClr val="bg1"/>
                </a:solidFill>
                <a:effectLst/>
                <a:highlight>
                  <a:srgbClr val="213163"/>
                </a:highlight>
                <a:latin typeface="Söhne"/>
              </a:rPr>
              <a:t>oting </a:t>
            </a:r>
            <a:r>
              <a:rPr lang="en-US" dirty="0">
                <a:solidFill>
                  <a:schemeClr val="bg1"/>
                </a:solidFill>
                <a:highlight>
                  <a:srgbClr val="213163"/>
                </a:highlight>
                <a:latin typeface="Söhne"/>
              </a:rPr>
              <a:t>W</a:t>
            </a:r>
            <a:r>
              <a:rPr lang="en-US" b="0" i="0" dirty="0">
                <a:solidFill>
                  <a:schemeClr val="bg1"/>
                </a:solidFill>
                <a:effectLst/>
                <a:highlight>
                  <a:srgbClr val="213163"/>
                </a:highlight>
                <a:latin typeface="Söhne"/>
              </a:rPr>
              <a:t>eb </a:t>
            </a:r>
            <a:r>
              <a:rPr lang="en-US" dirty="0">
                <a:solidFill>
                  <a:schemeClr val="bg1"/>
                </a:solidFill>
                <a:highlight>
                  <a:srgbClr val="213163"/>
                </a:highlight>
                <a:latin typeface="Söhne"/>
              </a:rPr>
              <a:t>A</a:t>
            </a:r>
            <a:r>
              <a:rPr lang="en-US" b="0" i="0" dirty="0">
                <a:solidFill>
                  <a:schemeClr val="bg1"/>
                </a:solidFill>
                <a:effectLst/>
                <a:highlight>
                  <a:srgbClr val="213163"/>
                </a:highlight>
                <a:latin typeface="Söhne"/>
              </a:rPr>
              <a:t>pplication </a:t>
            </a:r>
            <a:r>
              <a:rPr lang="en-US" dirty="0">
                <a:solidFill>
                  <a:schemeClr val="bg1"/>
                </a:solidFill>
                <a:highlight>
                  <a:srgbClr val="213163"/>
                </a:highlight>
                <a:latin typeface="Söhne"/>
              </a:rPr>
              <a:t>U</a:t>
            </a:r>
            <a:r>
              <a:rPr lang="en-US" b="0" i="0" dirty="0">
                <a:solidFill>
                  <a:schemeClr val="bg1"/>
                </a:solidFill>
                <a:effectLst/>
                <a:highlight>
                  <a:srgbClr val="213163"/>
                </a:highlight>
                <a:latin typeface="Söhne"/>
              </a:rPr>
              <a:t>sing </a:t>
            </a:r>
            <a:r>
              <a:rPr lang="en-US" dirty="0">
                <a:solidFill>
                  <a:schemeClr val="bg1"/>
                </a:solidFill>
                <a:highlight>
                  <a:srgbClr val="213163"/>
                </a:highlight>
                <a:latin typeface="Söhne"/>
              </a:rPr>
              <a:t>D</a:t>
            </a:r>
            <a:r>
              <a:rPr lang="en-US" b="0" i="0" dirty="0">
                <a:solidFill>
                  <a:schemeClr val="bg1"/>
                </a:solidFill>
                <a:effectLst/>
                <a:highlight>
                  <a:srgbClr val="213163"/>
                </a:highlight>
                <a:latin typeface="Söhne"/>
              </a:rPr>
              <a:t>jango </a:t>
            </a:r>
            <a:r>
              <a:rPr lang="en-US" dirty="0">
                <a:solidFill>
                  <a:schemeClr val="bg1"/>
                </a:solidFill>
                <a:highlight>
                  <a:srgbClr val="213163"/>
                </a:highlight>
                <a:latin typeface="Söhne"/>
              </a:rPr>
              <a:t>F</a:t>
            </a:r>
            <a:r>
              <a:rPr lang="en-US" b="0" i="0" dirty="0">
                <a:solidFill>
                  <a:schemeClr val="bg1"/>
                </a:solidFill>
                <a:effectLst/>
                <a:highlight>
                  <a:srgbClr val="213163"/>
                </a:highlight>
                <a:latin typeface="Söhne"/>
              </a:rPr>
              <a:t>ramework </a:t>
            </a:r>
            <a:endParaRPr lang="en-IN" dirty="0">
              <a:solidFill>
                <a:schemeClr val="bg1"/>
              </a:solidFill>
              <a:highlight>
                <a:srgbClr val="213163"/>
              </a:highlight>
            </a:endParaRPr>
          </a:p>
        </p:txBody>
      </p:sp>
      <p:pic>
        <p:nvPicPr>
          <p:cNvPr id="4" name="Picture 3">
            <a:extLst>
              <a:ext uri="{FF2B5EF4-FFF2-40B4-BE49-F238E27FC236}">
                <a16:creationId xmlns:a16="http://schemas.microsoft.com/office/drawing/2014/main" id="{80B05181-ED83-41A1-4722-B001E2FB0A82}"/>
              </a:ext>
            </a:extLst>
          </p:cNvPr>
          <p:cNvPicPr>
            <a:picLocks noChangeAspect="1"/>
          </p:cNvPicPr>
          <p:nvPr/>
        </p:nvPicPr>
        <p:blipFill rotWithShape="1">
          <a:blip r:embed="rId2"/>
          <a:srcRect t="10213" b="10229"/>
          <a:stretch/>
        </p:blipFill>
        <p:spPr>
          <a:xfrm>
            <a:off x="924099" y="940341"/>
            <a:ext cx="6359493" cy="3573293"/>
          </a:xfrm>
          <a:prstGeom prst="rect">
            <a:avLst/>
          </a:prstGeom>
        </p:spPr>
      </p:pic>
    </p:spTree>
    <p:extLst>
      <p:ext uri="{BB962C8B-B14F-4D97-AF65-F5344CB8AC3E}">
        <p14:creationId xmlns:p14="http://schemas.microsoft.com/office/powerpoint/2010/main" val="9967592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E438B66-6D4D-A445-373D-C657779FEE05}"/>
              </a:ext>
            </a:extLst>
          </p:cNvPr>
          <p:cNvSpPr txBox="1"/>
          <p:nvPr/>
        </p:nvSpPr>
        <p:spPr>
          <a:xfrm>
            <a:off x="97275" y="92545"/>
            <a:ext cx="4072648" cy="307777"/>
          </a:xfrm>
          <a:prstGeom prst="rect">
            <a:avLst/>
          </a:prstGeom>
          <a:noFill/>
        </p:spPr>
        <p:txBody>
          <a:bodyPr wrap="square" rtlCol="0">
            <a:spAutoFit/>
          </a:bodyPr>
          <a:lstStyle/>
          <a:p>
            <a:r>
              <a:rPr lang="en-US" dirty="0">
                <a:solidFill>
                  <a:srgbClr val="0D0D0D"/>
                </a:solidFill>
                <a:highlight>
                  <a:srgbClr val="213163"/>
                </a:highlight>
                <a:latin typeface="Söhne"/>
              </a:rPr>
              <a:t>V</a:t>
            </a:r>
            <a:r>
              <a:rPr lang="en-US" b="0" i="0" dirty="0">
                <a:solidFill>
                  <a:srgbClr val="0D0D0D"/>
                </a:solidFill>
                <a:effectLst/>
                <a:highlight>
                  <a:srgbClr val="213163"/>
                </a:highlight>
                <a:latin typeface="Söhne"/>
              </a:rPr>
              <a:t>oting </a:t>
            </a:r>
            <a:r>
              <a:rPr lang="en-US" dirty="0">
                <a:solidFill>
                  <a:srgbClr val="0D0D0D"/>
                </a:solidFill>
                <a:highlight>
                  <a:srgbClr val="213163"/>
                </a:highlight>
                <a:latin typeface="Söhne"/>
              </a:rPr>
              <a:t>W</a:t>
            </a:r>
            <a:r>
              <a:rPr lang="en-US" b="0" i="0" dirty="0">
                <a:solidFill>
                  <a:srgbClr val="0D0D0D"/>
                </a:solidFill>
                <a:effectLst/>
                <a:highlight>
                  <a:srgbClr val="213163"/>
                </a:highlight>
                <a:latin typeface="Söhne"/>
              </a:rPr>
              <a:t>eb </a:t>
            </a:r>
            <a:r>
              <a:rPr lang="en-US" dirty="0">
                <a:solidFill>
                  <a:srgbClr val="0D0D0D"/>
                </a:solidFill>
                <a:highlight>
                  <a:srgbClr val="213163"/>
                </a:highlight>
                <a:latin typeface="Söhne"/>
              </a:rPr>
              <a:t>A</a:t>
            </a:r>
            <a:r>
              <a:rPr lang="en-US" b="0" i="0" dirty="0">
                <a:solidFill>
                  <a:srgbClr val="0D0D0D"/>
                </a:solidFill>
                <a:effectLst/>
                <a:highlight>
                  <a:srgbClr val="213163"/>
                </a:highlight>
                <a:latin typeface="Söhne"/>
              </a:rPr>
              <a:t>pplication </a:t>
            </a:r>
            <a:r>
              <a:rPr lang="en-US" dirty="0">
                <a:solidFill>
                  <a:srgbClr val="0D0D0D"/>
                </a:solidFill>
                <a:highlight>
                  <a:srgbClr val="213163"/>
                </a:highlight>
                <a:latin typeface="Söhne"/>
              </a:rPr>
              <a:t>U</a:t>
            </a:r>
            <a:r>
              <a:rPr lang="en-US" b="0" i="0" dirty="0">
                <a:solidFill>
                  <a:srgbClr val="0D0D0D"/>
                </a:solidFill>
                <a:effectLst/>
                <a:highlight>
                  <a:srgbClr val="213163"/>
                </a:highlight>
                <a:latin typeface="Söhne"/>
              </a:rPr>
              <a:t>sing </a:t>
            </a:r>
            <a:r>
              <a:rPr lang="en-US" dirty="0">
                <a:solidFill>
                  <a:srgbClr val="0D0D0D"/>
                </a:solidFill>
                <a:highlight>
                  <a:srgbClr val="213163"/>
                </a:highlight>
                <a:latin typeface="Söhne"/>
              </a:rPr>
              <a:t>D</a:t>
            </a:r>
            <a:r>
              <a:rPr lang="en-US" b="0" i="0" dirty="0">
                <a:solidFill>
                  <a:srgbClr val="0D0D0D"/>
                </a:solidFill>
                <a:effectLst/>
                <a:highlight>
                  <a:srgbClr val="213163"/>
                </a:highlight>
                <a:latin typeface="Söhne"/>
              </a:rPr>
              <a:t>jango </a:t>
            </a:r>
            <a:r>
              <a:rPr lang="en-US" dirty="0">
                <a:solidFill>
                  <a:srgbClr val="0D0D0D"/>
                </a:solidFill>
                <a:highlight>
                  <a:srgbClr val="213163"/>
                </a:highlight>
                <a:latin typeface="Söhne"/>
              </a:rPr>
              <a:t>F</a:t>
            </a:r>
            <a:r>
              <a:rPr lang="en-US" b="0" i="0" dirty="0">
                <a:solidFill>
                  <a:srgbClr val="0D0D0D"/>
                </a:solidFill>
                <a:effectLst/>
                <a:highlight>
                  <a:srgbClr val="213163"/>
                </a:highlight>
                <a:latin typeface="Söhne"/>
              </a:rPr>
              <a:t>ramework </a:t>
            </a:r>
            <a:endParaRPr lang="en-IN" dirty="0">
              <a:highlight>
                <a:srgbClr val="213163"/>
              </a:highlight>
            </a:endParaRPr>
          </a:p>
        </p:txBody>
      </p:sp>
      <p:pic>
        <p:nvPicPr>
          <p:cNvPr id="8" name="Picture 7">
            <a:extLst>
              <a:ext uri="{FF2B5EF4-FFF2-40B4-BE49-F238E27FC236}">
                <a16:creationId xmlns:a16="http://schemas.microsoft.com/office/drawing/2014/main" id="{9F96E00E-FED2-0FD4-FD63-773B3D8932A8}"/>
              </a:ext>
            </a:extLst>
          </p:cNvPr>
          <p:cNvPicPr>
            <a:picLocks noChangeAspect="1"/>
          </p:cNvPicPr>
          <p:nvPr/>
        </p:nvPicPr>
        <p:blipFill rotWithShape="1">
          <a:blip r:embed="rId2"/>
          <a:srcRect t="10339" b="10103"/>
          <a:stretch/>
        </p:blipFill>
        <p:spPr>
          <a:xfrm>
            <a:off x="1151078" y="998707"/>
            <a:ext cx="6324868" cy="3553838"/>
          </a:xfrm>
          <a:prstGeom prst="rect">
            <a:avLst/>
          </a:prstGeom>
        </p:spPr>
      </p:pic>
    </p:spTree>
    <p:extLst>
      <p:ext uri="{BB962C8B-B14F-4D97-AF65-F5344CB8AC3E}">
        <p14:creationId xmlns:p14="http://schemas.microsoft.com/office/powerpoint/2010/main" val="20123194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B0003F-88D3-661B-0DB4-E4CFF9733538}"/>
              </a:ext>
            </a:extLst>
          </p:cNvPr>
          <p:cNvSpPr txBox="1"/>
          <p:nvPr/>
        </p:nvSpPr>
        <p:spPr>
          <a:xfrm>
            <a:off x="97275" y="92545"/>
            <a:ext cx="4072648" cy="307777"/>
          </a:xfrm>
          <a:prstGeom prst="rect">
            <a:avLst/>
          </a:prstGeom>
          <a:noFill/>
        </p:spPr>
        <p:txBody>
          <a:bodyPr wrap="square" rtlCol="0">
            <a:spAutoFit/>
          </a:bodyPr>
          <a:lstStyle/>
          <a:p>
            <a:r>
              <a:rPr lang="en-US" dirty="0">
                <a:solidFill>
                  <a:srgbClr val="0D0D0D"/>
                </a:solidFill>
                <a:highlight>
                  <a:srgbClr val="213163"/>
                </a:highlight>
                <a:latin typeface="Söhne"/>
              </a:rPr>
              <a:t>V</a:t>
            </a:r>
            <a:r>
              <a:rPr lang="en-US" b="0" i="0" dirty="0">
                <a:solidFill>
                  <a:srgbClr val="0D0D0D"/>
                </a:solidFill>
                <a:effectLst/>
                <a:highlight>
                  <a:srgbClr val="213163"/>
                </a:highlight>
                <a:latin typeface="Söhne"/>
              </a:rPr>
              <a:t>oting </a:t>
            </a:r>
            <a:r>
              <a:rPr lang="en-US" dirty="0">
                <a:solidFill>
                  <a:srgbClr val="0D0D0D"/>
                </a:solidFill>
                <a:highlight>
                  <a:srgbClr val="213163"/>
                </a:highlight>
                <a:latin typeface="Söhne"/>
              </a:rPr>
              <a:t>W</a:t>
            </a:r>
            <a:r>
              <a:rPr lang="en-US" b="0" i="0" dirty="0">
                <a:solidFill>
                  <a:srgbClr val="0D0D0D"/>
                </a:solidFill>
                <a:effectLst/>
                <a:highlight>
                  <a:srgbClr val="213163"/>
                </a:highlight>
                <a:latin typeface="Söhne"/>
              </a:rPr>
              <a:t>eb </a:t>
            </a:r>
            <a:r>
              <a:rPr lang="en-US" dirty="0">
                <a:solidFill>
                  <a:srgbClr val="0D0D0D"/>
                </a:solidFill>
                <a:highlight>
                  <a:srgbClr val="213163"/>
                </a:highlight>
                <a:latin typeface="Söhne"/>
              </a:rPr>
              <a:t>A</a:t>
            </a:r>
            <a:r>
              <a:rPr lang="en-US" b="0" i="0" dirty="0">
                <a:solidFill>
                  <a:srgbClr val="0D0D0D"/>
                </a:solidFill>
                <a:effectLst/>
                <a:highlight>
                  <a:srgbClr val="213163"/>
                </a:highlight>
                <a:latin typeface="Söhne"/>
              </a:rPr>
              <a:t>pplication </a:t>
            </a:r>
            <a:r>
              <a:rPr lang="en-US" dirty="0">
                <a:solidFill>
                  <a:srgbClr val="0D0D0D"/>
                </a:solidFill>
                <a:highlight>
                  <a:srgbClr val="213163"/>
                </a:highlight>
                <a:latin typeface="Söhne"/>
              </a:rPr>
              <a:t>U</a:t>
            </a:r>
            <a:r>
              <a:rPr lang="en-US" b="0" i="0" dirty="0">
                <a:solidFill>
                  <a:srgbClr val="0D0D0D"/>
                </a:solidFill>
                <a:effectLst/>
                <a:highlight>
                  <a:srgbClr val="213163"/>
                </a:highlight>
                <a:latin typeface="Söhne"/>
              </a:rPr>
              <a:t>sing </a:t>
            </a:r>
            <a:r>
              <a:rPr lang="en-US" dirty="0">
                <a:solidFill>
                  <a:srgbClr val="0D0D0D"/>
                </a:solidFill>
                <a:highlight>
                  <a:srgbClr val="213163"/>
                </a:highlight>
                <a:latin typeface="Söhne"/>
              </a:rPr>
              <a:t>D</a:t>
            </a:r>
            <a:r>
              <a:rPr lang="en-US" b="0" i="0" dirty="0">
                <a:solidFill>
                  <a:srgbClr val="0D0D0D"/>
                </a:solidFill>
                <a:effectLst/>
                <a:highlight>
                  <a:srgbClr val="213163"/>
                </a:highlight>
                <a:latin typeface="Söhne"/>
              </a:rPr>
              <a:t>jango </a:t>
            </a:r>
            <a:r>
              <a:rPr lang="en-US" dirty="0">
                <a:solidFill>
                  <a:srgbClr val="0D0D0D"/>
                </a:solidFill>
                <a:highlight>
                  <a:srgbClr val="213163"/>
                </a:highlight>
                <a:latin typeface="Söhne"/>
              </a:rPr>
              <a:t>F</a:t>
            </a:r>
            <a:r>
              <a:rPr lang="en-US" b="0" i="0" dirty="0">
                <a:solidFill>
                  <a:srgbClr val="0D0D0D"/>
                </a:solidFill>
                <a:effectLst/>
                <a:highlight>
                  <a:srgbClr val="213163"/>
                </a:highlight>
                <a:latin typeface="Söhne"/>
              </a:rPr>
              <a:t>ramework </a:t>
            </a:r>
            <a:endParaRPr lang="en-IN" dirty="0">
              <a:highlight>
                <a:srgbClr val="213163"/>
              </a:highlight>
            </a:endParaRPr>
          </a:p>
        </p:txBody>
      </p:sp>
      <p:pic>
        <p:nvPicPr>
          <p:cNvPr id="4" name="Picture 3">
            <a:extLst>
              <a:ext uri="{FF2B5EF4-FFF2-40B4-BE49-F238E27FC236}">
                <a16:creationId xmlns:a16="http://schemas.microsoft.com/office/drawing/2014/main" id="{B28C4DAD-A9AB-EDEC-DC9E-240259A20DA0}"/>
              </a:ext>
            </a:extLst>
          </p:cNvPr>
          <p:cNvPicPr>
            <a:picLocks noChangeAspect="1"/>
          </p:cNvPicPr>
          <p:nvPr/>
        </p:nvPicPr>
        <p:blipFill rotWithShape="1">
          <a:blip r:embed="rId2"/>
          <a:srcRect t="10087" b="10103"/>
          <a:stretch/>
        </p:blipFill>
        <p:spPr>
          <a:xfrm>
            <a:off x="930584" y="771728"/>
            <a:ext cx="6799610" cy="3832697"/>
          </a:xfrm>
          <a:prstGeom prst="rect">
            <a:avLst/>
          </a:prstGeom>
        </p:spPr>
      </p:pic>
    </p:spTree>
    <p:extLst>
      <p:ext uri="{BB962C8B-B14F-4D97-AF65-F5344CB8AC3E}">
        <p14:creationId xmlns:p14="http://schemas.microsoft.com/office/powerpoint/2010/main" val="2469523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CC9CC0E-2622-5C15-766E-5F404324635F}"/>
              </a:ext>
            </a:extLst>
          </p:cNvPr>
          <p:cNvSpPr txBox="1"/>
          <p:nvPr/>
        </p:nvSpPr>
        <p:spPr>
          <a:xfrm>
            <a:off x="97275" y="92545"/>
            <a:ext cx="4072648" cy="307777"/>
          </a:xfrm>
          <a:prstGeom prst="rect">
            <a:avLst/>
          </a:prstGeom>
          <a:noFill/>
        </p:spPr>
        <p:txBody>
          <a:bodyPr wrap="square" rtlCol="0">
            <a:spAutoFit/>
          </a:bodyPr>
          <a:lstStyle/>
          <a:p>
            <a:r>
              <a:rPr lang="en-US" dirty="0">
                <a:solidFill>
                  <a:srgbClr val="0D0D0D"/>
                </a:solidFill>
                <a:highlight>
                  <a:srgbClr val="213163"/>
                </a:highlight>
                <a:latin typeface="Söhne"/>
              </a:rPr>
              <a:t>V</a:t>
            </a:r>
            <a:r>
              <a:rPr lang="en-US" b="0" i="0" dirty="0">
                <a:solidFill>
                  <a:srgbClr val="0D0D0D"/>
                </a:solidFill>
                <a:effectLst/>
                <a:highlight>
                  <a:srgbClr val="213163"/>
                </a:highlight>
                <a:latin typeface="Söhne"/>
              </a:rPr>
              <a:t>oting </a:t>
            </a:r>
            <a:r>
              <a:rPr lang="en-US" dirty="0">
                <a:solidFill>
                  <a:srgbClr val="0D0D0D"/>
                </a:solidFill>
                <a:highlight>
                  <a:srgbClr val="213163"/>
                </a:highlight>
                <a:latin typeface="Söhne"/>
              </a:rPr>
              <a:t>W</a:t>
            </a:r>
            <a:r>
              <a:rPr lang="en-US" b="0" i="0" dirty="0">
                <a:solidFill>
                  <a:srgbClr val="0D0D0D"/>
                </a:solidFill>
                <a:effectLst/>
                <a:highlight>
                  <a:srgbClr val="213163"/>
                </a:highlight>
                <a:latin typeface="Söhne"/>
              </a:rPr>
              <a:t>eb </a:t>
            </a:r>
            <a:r>
              <a:rPr lang="en-US" dirty="0">
                <a:solidFill>
                  <a:srgbClr val="0D0D0D"/>
                </a:solidFill>
                <a:highlight>
                  <a:srgbClr val="213163"/>
                </a:highlight>
                <a:latin typeface="Söhne"/>
              </a:rPr>
              <a:t>A</a:t>
            </a:r>
            <a:r>
              <a:rPr lang="en-US" b="0" i="0" dirty="0">
                <a:solidFill>
                  <a:srgbClr val="0D0D0D"/>
                </a:solidFill>
                <a:effectLst/>
                <a:highlight>
                  <a:srgbClr val="213163"/>
                </a:highlight>
                <a:latin typeface="Söhne"/>
              </a:rPr>
              <a:t>pplication </a:t>
            </a:r>
            <a:r>
              <a:rPr lang="en-US" dirty="0">
                <a:solidFill>
                  <a:srgbClr val="0D0D0D"/>
                </a:solidFill>
                <a:highlight>
                  <a:srgbClr val="213163"/>
                </a:highlight>
                <a:latin typeface="Söhne"/>
              </a:rPr>
              <a:t>U</a:t>
            </a:r>
            <a:r>
              <a:rPr lang="en-US" b="0" i="0" dirty="0">
                <a:solidFill>
                  <a:srgbClr val="0D0D0D"/>
                </a:solidFill>
                <a:effectLst/>
                <a:highlight>
                  <a:srgbClr val="213163"/>
                </a:highlight>
                <a:latin typeface="Söhne"/>
              </a:rPr>
              <a:t>sing </a:t>
            </a:r>
            <a:r>
              <a:rPr lang="en-US" dirty="0">
                <a:solidFill>
                  <a:srgbClr val="0D0D0D"/>
                </a:solidFill>
                <a:highlight>
                  <a:srgbClr val="213163"/>
                </a:highlight>
                <a:latin typeface="Söhne"/>
              </a:rPr>
              <a:t>D</a:t>
            </a:r>
            <a:r>
              <a:rPr lang="en-US" b="0" i="0" dirty="0">
                <a:solidFill>
                  <a:srgbClr val="0D0D0D"/>
                </a:solidFill>
                <a:effectLst/>
                <a:highlight>
                  <a:srgbClr val="213163"/>
                </a:highlight>
                <a:latin typeface="Söhne"/>
              </a:rPr>
              <a:t>jango </a:t>
            </a:r>
            <a:r>
              <a:rPr lang="en-US" dirty="0">
                <a:solidFill>
                  <a:srgbClr val="0D0D0D"/>
                </a:solidFill>
                <a:highlight>
                  <a:srgbClr val="213163"/>
                </a:highlight>
                <a:latin typeface="Söhne"/>
              </a:rPr>
              <a:t>F</a:t>
            </a:r>
            <a:r>
              <a:rPr lang="en-US" b="0" i="0" dirty="0">
                <a:solidFill>
                  <a:srgbClr val="0D0D0D"/>
                </a:solidFill>
                <a:effectLst/>
                <a:highlight>
                  <a:srgbClr val="213163"/>
                </a:highlight>
                <a:latin typeface="Söhne"/>
              </a:rPr>
              <a:t>ramework </a:t>
            </a:r>
            <a:endParaRPr lang="en-IN" dirty="0">
              <a:highlight>
                <a:srgbClr val="213163"/>
              </a:highlight>
            </a:endParaRPr>
          </a:p>
        </p:txBody>
      </p:sp>
      <p:pic>
        <p:nvPicPr>
          <p:cNvPr id="4" name="Picture 3">
            <a:extLst>
              <a:ext uri="{FF2B5EF4-FFF2-40B4-BE49-F238E27FC236}">
                <a16:creationId xmlns:a16="http://schemas.microsoft.com/office/drawing/2014/main" id="{DAE7A164-C023-8769-40AC-01FE6102BB4F}"/>
              </a:ext>
            </a:extLst>
          </p:cNvPr>
          <p:cNvPicPr>
            <a:picLocks noChangeAspect="1"/>
          </p:cNvPicPr>
          <p:nvPr/>
        </p:nvPicPr>
        <p:blipFill rotWithShape="1">
          <a:blip r:embed="rId2"/>
          <a:srcRect t="9961" b="10229"/>
          <a:stretch/>
        </p:blipFill>
        <p:spPr>
          <a:xfrm>
            <a:off x="1419917" y="1025052"/>
            <a:ext cx="6304166" cy="3553434"/>
          </a:xfrm>
          <a:prstGeom prst="rect">
            <a:avLst/>
          </a:prstGeom>
        </p:spPr>
      </p:pic>
    </p:spTree>
    <p:extLst>
      <p:ext uri="{BB962C8B-B14F-4D97-AF65-F5344CB8AC3E}">
        <p14:creationId xmlns:p14="http://schemas.microsoft.com/office/powerpoint/2010/main" val="33434446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724066"/>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dirty="0"/>
              <a:t>In summary, developing a voting web application using the Django framework offers a streamlined and efficient approach to creating a secure, interactive, and user-friendly platform. </a:t>
            </a:r>
          </a:p>
          <a:p>
            <a:pPr marL="173736" indent="-173736">
              <a:spcAft>
                <a:spcPts val="800"/>
              </a:spcAft>
              <a:buClr>
                <a:srgbClr val="213163"/>
              </a:buClr>
              <a:buFont typeface="Arial" panose="020B0604020202020204" pitchFamily="34" charset="0"/>
              <a:buChar char="•"/>
            </a:pPr>
            <a:r>
              <a:rPr lang="en-US" dirty="0"/>
              <a:t>By leveraging Django's robust features for user authentication, data management, and administrative control, coupled with responsive design and security measures, the application can provide a seamless voting experience for users while ensuring the integrity and confidentiality of the voting process. </a:t>
            </a:r>
          </a:p>
          <a:p>
            <a:pPr marL="173736" indent="-173736">
              <a:spcAft>
                <a:spcPts val="800"/>
              </a:spcAft>
              <a:buClr>
                <a:srgbClr val="213163"/>
              </a:buClr>
              <a:buFont typeface="Arial" panose="020B0604020202020204" pitchFamily="34" charset="0"/>
              <a:buChar char="•"/>
            </a:pPr>
            <a:r>
              <a:rPr lang="en-US" dirty="0"/>
              <a:t>With its scalability, flexibility, and accessibility, a Django-based voting web application stands as a versatile solution for facilitating democratic participation and engagement in various settings.</a:t>
            </a:r>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C42414D-CAD5-46FC-FCA6-75EAEE4D4FBD}"/>
              </a:ext>
            </a:extLst>
          </p:cNvPr>
          <p:cNvSpPr txBox="1"/>
          <p:nvPr/>
        </p:nvSpPr>
        <p:spPr>
          <a:xfrm>
            <a:off x="77821" y="90793"/>
            <a:ext cx="4494179" cy="307777"/>
          </a:xfrm>
          <a:prstGeom prst="rect">
            <a:avLst/>
          </a:prstGeom>
          <a:noFill/>
        </p:spPr>
        <p:txBody>
          <a:bodyPr wrap="square" rtlCol="0">
            <a:spAutoFit/>
          </a:bodyPr>
          <a:lstStyle/>
          <a:p>
            <a:r>
              <a:rPr lang="en-US" dirty="0">
                <a:solidFill>
                  <a:schemeClr val="bg1"/>
                </a:solidFill>
                <a:highlight>
                  <a:srgbClr val="213163"/>
                </a:highlight>
                <a:latin typeface="Söhne"/>
              </a:rPr>
              <a:t>V</a:t>
            </a:r>
            <a:r>
              <a:rPr lang="en-US" b="0" i="0" dirty="0">
                <a:solidFill>
                  <a:schemeClr val="bg1"/>
                </a:solidFill>
                <a:effectLst/>
                <a:highlight>
                  <a:srgbClr val="213163"/>
                </a:highlight>
                <a:latin typeface="Söhne"/>
              </a:rPr>
              <a:t>oting </a:t>
            </a:r>
            <a:r>
              <a:rPr lang="en-US" dirty="0">
                <a:solidFill>
                  <a:schemeClr val="bg1"/>
                </a:solidFill>
                <a:highlight>
                  <a:srgbClr val="213163"/>
                </a:highlight>
                <a:latin typeface="Söhne"/>
              </a:rPr>
              <a:t>W</a:t>
            </a:r>
            <a:r>
              <a:rPr lang="en-US" b="0" i="0" dirty="0">
                <a:solidFill>
                  <a:schemeClr val="bg1"/>
                </a:solidFill>
                <a:effectLst/>
                <a:highlight>
                  <a:srgbClr val="213163"/>
                </a:highlight>
                <a:latin typeface="Söhne"/>
              </a:rPr>
              <a:t>eb </a:t>
            </a:r>
            <a:r>
              <a:rPr lang="en-US" dirty="0">
                <a:solidFill>
                  <a:schemeClr val="bg1"/>
                </a:solidFill>
                <a:highlight>
                  <a:srgbClr val="213163"/>
                </a:highlight>
                <a:latin typeface="Söhne"/>
              </a:rPr>
              <a:t>A</a:t>
            </a:r>
            <a:r>
              <a:rPr lang="en-US" b="0" i="0" dirty="0">
                <a:solidFill>
                  <a:schemeClr val="bg1"/>
                </a:solidFill>
                <a:effectLst/>
                <a:highlight>
                  <a:srgbClr val="213163"/>
                </a:highlight>
                <a:latin typeface="Söhne"/>
              </a:rPr>
              <a:t>pplication </a:t>
            </a:r>
            <a:r>
              <a:rPr lang="en-US" dirty="0">
                <a:solidFill>
                  <a:schemeClr val="bg1"/>
                </a:solidFill>
                <a:highlight>
                  <a:srgbClr val="213163"/>
                </a:highlight>
                <a:latin typeface="Söhne"/>
              </a:rPr>
              <a:t>U</a:t>
            </a:r>
            <a:r>
              <a:rPr lang="en-US" b="0" i="0" dirty="0">
                <a:solidFill>
                  <a:schemeClr val="bg1"/>
                </a:solidFill>
                <a:effectLst/>
                <a:highlight>
                  <a:srgbClr val="213163"/>
                </a:highlight>
                <a:latin typeface="Söhne"/>
              </a:rPr>
              <a:t>sing </a:t>
            </a:r>
            <a:r>
              <a:rPr lang="en-US" dirty="0">
                <a:solidFill>
                  <a:schemeClr val="bg1"/>
                </a:solidFill>
                <a:highlight>
                  <a:srgbClr val="213163"/>
                </a:highlight>
                <a:latin typeface="Söhne"/>
              </a:rPr>
              <a:t>D</a:t>
            </a:r>
            <a:r>
              <a:rPr lang="en-US" b="0" i="0" dirty="0">
                <a:solidFill>
                  <a:schemeClr val="bg1"/>
                </a:solidFill>
                <a:effectLst/>
                <a:highlight>
                  <a:srgbClr val="213163"/>
                </a:highlight>
                <a:latin typeface="Söhne"/>
              </a:rPr>
              <a:t>jango </a:t>
            </a:r>
            <a:r>
              <a:rPr lang="en-US" dirty="0">
                <a:solidFill>
                  <a:schemeClr val="bg1"/>
                </a:solidFill>
                <a:highlight>
                  <a:srgbClr val="213163"/>
                </a:highlight>
                <a:latin typeface="Söhne"/>
              </a:rPr>
              <a:t>F</a:t>
            </a:r>
            <a:r>
              <a:rPr lang="en-US" b="0" i="0" dirty="0">
                <a:solidFill>
                  <a:schemeClr val="bg1"/>
                </a:solidFill>
                <a:effectLst/>
                <a:highlight>
                  <a:srgbClr val="213163"/>
                </a:highlight>
                <a:latin typeface="Söhne"/>
              </a:rPr>
              <a:t>ramework </a:t>
            </a:r>
            <a:endParaRPr lang="en-IN" dirty="0">
              <a:solidFill>
                <a:schemeClr val="bg1"/>
              </a:solidFill>
              <a:highlight>
                <a:srgbClr val="213163"/>
              </a:highlight>
            </a:endParaRPr>
          </a:p>
        </p:txBody>
      </p:sp>
    </p:spTree>
    <p:extLst>
      <p:ext uri="{BB962C8B-B14F-4D97-AF65-F5344CB8AC3E}">
        <p14:creationId xmlns:p14="http://schemas.microsoft.com/office/powerpoint/2010/main" val="1779708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
        <p:nvSpPr>
          <p:cNvPr id="2" name="TextBox 1">
            <a:extLst>
              <a:ext uri="{FF2B5EF4-FFF2-40B4-BE49-F238E27FC236}">
                <a16:creationId xmlns:a16="http://schemas.microsoft.com/office/drawing/2014/main" id="{38523373-C033-607A-78B3-20334D93DD33}"/>
              </a:ext>
            </a:extLst>
          </p:cNvPr>
          <p:cNvSpPr txBox="1"/>
          <p:nvPr/>
        </p:nvSpPr>
        <p:spPr>
          <a:xfrm>
            <a:off x="77821" y="90793"/>
            <a:ext cx="4494179" cy="307777"/>
          </a:xfrm>
          <a:prstGeom prst="rect">
            <a:avLst/>
          </a:prstGeom>
          <a:noFill/>
        </p:spPr>
        <p:txBody>
          <a:bodyPr wrap="square" rtlCol="0">
            <a:spAutoFit/>
          </a:bodyPr>
          <a:lstStyle/>
          <a:p>
            <a:r>
              <a:rPr lang="en-US" dirty="0">
                <a:solidFill>
                  <a:schemeClr val="bg1"/>
                </a:solidFill>
                <a:highlight>
                  <a:srgbClr val="213163"/>
                </a:highlight>
                <a:latin typeface="Söhne"/>
              </a:rPr>
              <a:t>V</a:t>
            </a:r>
            <a:r>
              <a:rPr lang="en-US" b="0" i="0" dirty="0">
                <a:solidFill>
                  <a:schemeClr val="bg1"/>
                </a:solidFill>
                <a:effectLst/>
                <a:highlight>
                  <a:srgbClr val="213163"/>
                </a:highlight>
                <a:latin typeface="Söhne"/>
              </a:rPr>
              <a:t>oting </a:t>
            </a:r>
            <a:r>
              <a:rPr lang="en-US" dirty="0">
                <a:solidFill>
                  <a:schemeClr val="bg1"/>
                </a:solidFill>
                <a:highlight>
                  <a:srgbClr val="213163"/>
                </a:highlight>
                <a:latin typeface="Söhne"/>
              </a:rPr>
              <a:t>W</a:t>
            </a:r>
            <a:r>
              <a:rPr lang="en-US" b="0" i="0" dirty="0">
                <a:solidFill>
                  <a:schemeClr val="bg1"/>
                </a:solidFill>
                <a:effectLst/>
                <a:highlight>
                  <a:srgbClr val="213163"/>
                </a:highlight>
                <a:latin typeface="Söhne"/>
              </a:rPr>
              <a:t>eb </a:t>
            </a:r>
            <a:r>
              <a:rPr lang="en-US" dirty="0">
                <a:solidFill>
                  <a:schemeClr val="bg1"/>
                </a:solidFill>
                <a:highlight>
                  <a:srgbClr val="213163"/>
                </a:highlight>
                <a:latin typeface="Söhne"/>
              </a:rPr>
              <a:t>A</a:t>
            </a:r>
            <a:r>
              <a:rPr lang="en-US" b="0" i="0" dirty="0">
                <a:solidFill>
                  <a:schemeClr val="bg1"/>
                </a:solidFill>
                <a:effectLst/>
                <a:highlight>
                  <a:srgbClr val="213163"/>
                </a:highlight>
                <a:latin typeface="Söhne"/>
              </a:rPr>
              <a:t>pplication </a:t>
            </a:r>
            <a:r>
              <a:rPr lang="en-US" dirty="0">
                <a:solidFill>
                  <a:schemeClr val="bg1"/>
                </a:solidFill>
                <a:highlight>
                  <a:srgbClr val="213163"/>
                </a:highlight>
                <a:latin typeface="Söhne"/>
              </a:rPr>
              <a:t>U</a:t>
            </a:r>
            <a:r>
              <a:rPr lang="en-US" b="0" i="0" dirty="0">
                <a:solidFill>
                  <a:schemeClr val="bg1"/>
                </a:solidFill>
                <a:effectLst/>
                <a:highlight>
                  <a:srgbClr val="213163"/>
                </a:highlight>
                <a:latin typeface="Söhne"/>
              </a:rPr>
              <a:t>sing </a:t>
            </a:r>
            <a:r>
              <a:rPr lang="en-US" dirty="0">
                <a:solidFill>
                  <a:schemeClr val="bg1"/>
                </a:solidFill>
                <a:highlight>
                  <a:srgbClr val="213163"/>
                </a:highlight>
                <a:latin typeface="Söhne"/>
              </a:rPr>
              <a:t>D</a:t>
            </a:r>
            <a:r>
              <a:rPr lang="en-US" b="0" i="0" dirty="0">
                <a:solidFill>
                  <a:schemeClr val="bg1"/>
                </a:solidFill>
                <a:effectLst/>
                <a:highlight>
                  <a:srgbClr val="213163"/>
                </a:highlight>
                <a:latin typeface="Söhne"/>
              </a:rPr>
              <a:t>jango </a:t>
            </a:r>
            <a:r>
              <a:rPr lang="en-US" dirty="0">
                <a:solidFill>
                  <a:schemeClr val="bg1"/>
                </a:solidFill>
                <a:highlight>
                  <a:srgbClr val="213163"/>
                </a:highlight>
                <a:latin typeface="Söhne"/>
              </a:rPr>
              <a:t>F</a:t>
            </a:r>
            <a:r>
              <a:rPr lang="en-US" b="0" i="0" dirty="0">
                <a:solidFill>
                  <a:schemeClr val="bg1"/>
                </a:solidFill>
                <a:effectLst/>
                <a:highlight>
                  <a:srgbClr val="213163"/>
                </a:highlight>
                <a:latin typeface="Söhne"/>
              </a:rPr>
              <a:t>ramework </a:t>
            </a:r>
            <a:endParaRPr lang="en-IN" dirty="0">
              <a:solidFill>
                <a:schemeClr val="bg1"/>
              </a:solidFill>
              <a:highlight>
                <a:srgbClr val="213163"/>
              </a:highlight>
            </a:endParaRP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
        <p:nvSpPr>
          <p:cNvPr id="2" name="TextBox 1">
            <a:extLst>
              <a:ext uri="{FF2B5EF4-FFF2-40B4-BE49-F238E27FC236}">
                <a16:creationId xmlns:a16="http://schemas.microsoft.com/office/drawing/2014/main" id="{BB4FFCB3-121B-046E-3DAE-5EB47C996678}"/>
              </a:ext>
            </a:extLst>
          </p:cNvPr>
          <p:cNvSpPr txBox="1"/>
          <p:nvPr/>
        </p:nvSpPr>
        <p:spPr>
          <a:xfrm>
            <a:off x="77821" y="90793"/>
            <a:ext cx="4494179" cy="307777"/>
          </a:xfrm>
          <a:prstGeom prst="rect">
            <a:avLst/>
          </a:prstGeom>
          <a:noFill/>
        </p:spPr>
        <p:txBody>
          <a:bodyPr wrap="square" rtlCol="0">
            <a:spAutoFit/>
          </a:bodyPr>
          <a:lstStyle/>
          <a:p>
            <a:r>
              <a:rPr lang="en-US" dirty="0">
                <a:solidFill>
                  <a:schemeClr val="bg1"/>
                </a:solidFill>
                <a:highlight>
                  <a:srgbClr val="213163"/>
                </a:highlight>
                <a:latin typeface="Söhne"/>
              </a:rPr>
              <a:t>V</a:t>
            </a:r>
            <a:r>
              <a:rPr lang="en-US" b="0" i="0" dirty="0">
                <a:solidFill>
                  <a:schemeClr val="bg1"/>
                </a:solidFill>
                <a:effectLst/>
                <a:highlight>
                  <a:srgbClr val="213163"/>
                </a:highlight>
                <a:latin typeface="Söhne"/>
              </a:rPr>
              <a:t>oting </a:t>
            </a:r>
            <a:r>
              <a:rPr lang="en-US" dirty="0">
                <a:solidFill>
                  <a:schemeClr val="bg1"/>
                </a:solidFill>
                <a:highlight>
                  <a:srgbClr val="213163"/>
                </a:highlight>
                <a:latin typeface="Söhne"/>
              </a:rPr>
              <a:t>W</a:t>
            </a:r>
            <a:r>
              <a:rPr lang="en-US" b="0" i="0" dirty="0">
                <a:solidFill>
                  <a:schemeClr val="bg1"/>
                </a:solidFill>
                <a:effectLst/>
                <a:highlight>
                  <a:srgbClr val="213163"/>
                </a:highlight>
                <a:latin typeface="Söhne"/>
              </a:rPr>
              <a:t>eb </a:t>
            </a:r>
            <a:r>
              <a:rPr lang="en-US" dirty="0">
                <a:solidFill>
                  <a:schemeClr val="bg1"/>
                </a:solidFill>
                <a:highlight>
                  <a:srgbClr val="213163"/>
                </a:highlight>
                <a:latin typeface="Söhne"/>
              </a:rPr>
              <a:t>A</a:t>
            </a:r>
            <a:r>
              <a:rPr lang="en-US" b="0" i="0" dirty="0">
                <a:solidFill>
                  <a:schemeClr val="bg1"/>
                </a:solidFill>
                <a:effectLst/>
                <a:highlight>
                  <a:srgbClr val="213163"/>
                </a:highlight>
                <a:latin typeface="Söhne"/>
              </a:rPr>
              <a:t>pplication </a:t>
            </a:r>
            <a:r>
              <a:rPr lang="en-US" dirty="0">
                <a:solidFill>
                  <a:schemeClr val="bg1"/>
                </a:solidFill>
                <a:highlight>
                  <a:srgbClr val="213163"/>
                </a:highlight>
                <a:latin typeface="Söhne"/>
              </a:rPr>
              <a:t>U</a:t>
            </a:r>
            <a:r>
              <a:rPr lang="en-US" b="0" i="0" dirty="0">
                <a:solidFill>
                  <a:schemeClr val="bg1"/>
                </a:solidFill>
                <a:effectLst/>
                <a:highlight>
                  <a:srgbClr val="213163"/>
                </a:highlight>
                <a:latin typeface="Söhne"/>
              </a:rPr>
              <a:t>sing </a:t>
            </a:r>
            <a:r>
              <a:rPr lang="en-US" dirty="0">
                <a:solidFill>
                  <a:schemeClr val="bg1"/>
                </a:solidFill>
                <a:highlight>
                  <a:srgbClr val="213163"/>
                </a:highlight>
                <a:latin typeface="Söhne"/>
              </a:rPr>
              <a:t>D</a:t>
            </a:r>
            <a:r>
              <a:rPr lang="en-US" b="0" i="0" dirty="0">
                <a:solidFill>
                  <a:schemeClr val="bg1"/>
                </a:solidFill>
                <a:effectLst/>
                <a:highlight>
                  <a:srgbClr val="213163"/>
                </a:highlight>
                <a:latin typeface="Söhne"/>
              </a:rPr>
              <a:t>jango </a:t>
            </a:r>
            <a:r>
              <a:rPr lang="en-US" dirty="0">
                <a:solidFill>
                  <a:schemeClr val="bg1"/>
                </a:solidFill>
                <a:highlight>
                  <a:srgbClr val="213163"/>
                </a:highlight>
                <a:latin typeface="Söhne"/>
              </a:rPr>
              <a:t>F</a:t>
            </a:r>
            <a:r>
              <a:rPr lang="en-US" b="0" i="0" dirty="0">
                <a:solidFill>
                  <a:schemeClr val="bg1"/>
                </a:solidFill>
                <a:effectLst/>
                <a:highlight>
                  <a:srgbClr val="213163"/>
                </a:highlight>
                <a:latin typeface="Söhne"/>
              </a:rPr>
              <a:t>ramework </a:t>
            </a:r>
            <a:endParaRPr lang="en-IN" dirty="0">
              <a:solidFill>
                <a:schemeClr val="bg1"/>
              </a:solidFill>
              <a:highlight>
                <a:srgbClr val="213163"/>
              </a:highlight>
            </a:endParaRP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1774815"/>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err="1"/>
              <a:t>Aims&amp;Objective</a:t>
            </a:r>
            <a:endParaRPr lang="en-US" dirty="0"/>
          </a:p>
          <a:p>
            <a:pPr marL="173736" indent="-173736">
              <a:spcAft>
                <a:spcPts val="800"/>
              </a:spcAft>
              <a:buClr>
                <a:srgbClr val="213163"/>
              </a:buClr>
              <a:buFont typeface="Arial" panose="020B0604020202020204" pitchFamily="34" charset="0"/>
              <a:buChar char="•"/>
            </a:pPr>
            <a:r>
              <a:rPr lang="en-US" dirty="0"/>
              <a:t>Result</a:t>
            </a:r>
          </a:p>
          <a:p>
            <a:pPr marL="173736" indent="-173736">
              <a:spcAft>
                <a:spcPts val="800"/>
              </a:spcAft>
              <a:buClr>
                <a:srgbClr val="213163"/>
              </a:buClr>
              <a:buFont typeface="Arial" panose="020B0604020202020204" pitchFamily="34" charset="0"/>
              <a:buChar char="•"/>
            </a:pPr>
            <a:r>
              <a:rPr lang="en-US" dirty="0"/>
              <a:t>Conclusion</a:t>
            </a:r>
          </a:p>
        </p:txBody>
      </p:sp>
      <p:pic>
        <p:nvPicPr>
          <p:cNvPr id="3" name="Picture 2">
            <a:extLst>
              <a:ext uri="{FF2B5EF4-FFF2-40B4-BE49-F238E27FC236}">
                <a16:creationId xmlns:a16="http://schemas.microsoft.com/office/drawing/2014/main" id="{9B58AA03-6834-057A-A589-9233960667D3}"/>
              </a:ext>
            </a:extLst>
          </p:cNvPr>
          <p:cNvPicPr>
            <a:picLocks noChangeAspect="1"/>
          </p:cNvPicPr>
          <p:nvPr/>
        </p:nvPicPr>
        <p:blipFill rotWithShape="1">
          <a:blip r:embed="rId3"/>
          <a:srcRect l="6271" t="2" r="3378" b="14094"/>
          <a:stretch/>
        </p:blipFill>
        <p:spPr>
          <a:xfrm>
            <a:off x="4662791" y="832098"/>
            <a:ext cx="3955915" cy="3597229"/>
          </a:xfrm>
          <a:prstGeom prst="rect">
            <a:avLst/>
          </a:prstGeom>
          <a:solidFill>
            <a:schemeClr val="accent1"/>
          </a:solidFill>
        </p:spPr>
      </p:pic>
      <p:sp>
        <p:nvSpPr>
          <p:cNvPr id="5" name="TextBox 4">
            <a:extLst>
              <a:ext uri="{FF2B5EF4-FFF2-40B4-BE49-F238E27FC236}">
                <a16:creationId xmlns:a16="http://schemas.microsoft.com/office/drawing/2014/main" id="{E5473E12-F98B-E339-31FE-7ACC5E4AF96E}"/>
              </a:ext>
            </a:extLst>
          </p:cNvPr>
          <p:cNvSpPr txBox="1"/>
          <p:nvPr/>
        </p:nvSpPr>
        <p:spPr>
          <a:xfrm>
            <a:off x="77821" y="90793"/>
            <a:ext cx="4494179" cy="307777"/>
          </a:xfrm>
          <a:prstGeom prst="rect">
            <a:avLst/>
          </a:prstGeom>
          <a:noFill/>
        </p:spPr>
        <p:txBody>
          <a:bodyPr wrap="square" rtlCol="0">
            <a:spAutoFit/>
          </a:bodyPr>
          <a:lstStyle/>
          <a:p>
            <a:r>
              <a:rPr lang="en-US" dirty="0">
                <a:solidFill>
                  <a:schemeClr val="bg1"/>
                </a:solidFill>
                <a:highlight>
                  <a:srgbClr val="213163"/>
                </a:highlight>
                <a:latin typeface="Söhne"/>
              </a:rPr>
              <a:t>V</a:t>
            </a:r>
            <a:r>
              <a:rPr lang="en-US" b="0" i="0" dirty="0">
                <a:solidFill>
                  <a:schemeClr val="bg1"/>
                </a:solidFill>
                <a:effectLst/>
                <a:highlight>
                  <a:srgbClr val="213163"/>
                </a:highlight>
                <a:latin typeface="Söhne"/>
              </a:rPr>
              <a:t>oting </a:t>
            </a:r>
            <a:r>
              <a:rPr lang="en-US" dirty="0">
                <a:solidFill>
                  <a:schemeClr val="bg1"/>
                </a:solidFill>
                <a:highlight>
                  <a:srgbClr val="213163"/>
                </a:highlight>
                <a:latin typeface="Söhne"/>
              </a:rPr>
              <a:t>W</a:t>
            </a:r>
            <a:r>
              <a:rPr lang="en-US" b="0" i="0" dirty="0">
                <a:solidFill>
                  <a:schemeClr val="bg1"/>
                </a:solidFill>
                <a:effectLst/>
                <a:highlight>
                  <a:srgbClr val="213163"/>
                </a:highlight>
                <a:latin typeface="Söhne"/>
              </a:rPr>
              <a:t>eb </a:t>
            </a:r>
            <a:r>
              <a:rPr lang="en-US" dirty="0">
                <a:solidFill>
                  <a:schemeClr val="bg1"/>
                </a:solidFill>
                <a:highlight>
                  <a:srgbClr val="213163"/>
                </a:highlight>
                <a:latin typeface="Söhne"/>
              </a:rPr>
              <a:t>A</a:t>
            </a:r>
            <a:r>
              <a:rPr lang="en-US" b="0" i="0" dirty="0">
                <a:solidFill>
                  <a:schemeClr val="bg1"/>
                </a:solidFill>
                <a:effectLst/>
                <a:highlight>
                  <a:srgbClr val="213163"/>
                </a:highlight>
                <a:latin typeface="Söhne"/>
              </a:rPr>
              <a:t>pplication </a:t>
            </a:r>
            <a:r>
              <a:rPr lang="en-US" dirty="0">
                <a:solidFill>
                  <a:schemeClr val="bg1"/>
                </a:solidFill>
                <a:highlight>
                  <a:srgbClr val="213163"/>
                </a:highlight>
                <a:latin typeface="Söhne"/>
              </a:rPr>
              <a:t>U</a:t>
            </a:r>
            <a:r>
              <a:rPr lang="en-US" b="0" i="0" dirty="0">
                <a:solidFill>
                  <a:schemeClr val="bg1"/>
                </a:solidFill>
                <a:effectLst/>
                <a:highlight>
                  <a:srgbClr val="213163"/>
                </a:highlight>
                <a:latin typeface="Söhne"/>
              </a:rPr>
              <a:t>sing </a:t>
            </a:r>
            <a:r>
              <a:rPr lang="en-US" dirty="0">
                <a:solidFill>
                  <a:schemeClr val="bg1"/>
                </a:solidFill>
                <a:highlight>
                  <a:srgbClr val="213163"/>
                </a:highlight>
                <a:latin typeface="Söhne"/>
              </a:rPr>
              <a:t>D</a:t>
            </a:r>
            <a:r>
              <a:rPr lang="en-US" b="0" i="0" dirty="0">
                <a:solidFill>
                  <a:schemeClr val="bg1"/>
                </a:solidFill>
                <a:effectLst/>
                <a:highlight>
                  <a:srgbClr val="213163"/>
                </a:highlight>
                <a:latin typeface="Söhne"/>
              </a:rPr>
              <a:t>jango </a:t>
            </a:r>
            <a:r>
              <a:rPr lang="en-US" dirty="0">
                <a:solidFill>
                  <a:schemeClr val="bg1"/>
                </a:solidFill>
                <a:highlight>
                  <a:srgbClr val="213163"/>
                </a:highlight>
                <a:latin typeface="Söhne"/>
              </a:rPr>
              <a:t>F</a:t>
            </a:r>
            <a:r>
              <a:rPr lang="en-US" b="0" i="0" dirty="0">
                <a:solidFill>
                  <a:schemeClr val="bg1"/>
                </a:solidFill>
                <a:effectLst/>
                <a:highlight>
                  <a:srgbClr val="213163"/>
                </a:highlight>
                <a:latin typeface="Söhne"/>
              </a:rPr>
              <a:t>ramework </a:t>
            </a:r>
            <a:endParaRPr lang="en-IN" dirty="0">
              <a:solidFill>
                <a:schemeClr val="bg1"/>
              </a:solidFill>
              <a:highlight>
                <a:srgbClr val="213163"/>
              </a:highlight>
            </a:endParaRPr>
          </a:p>
        </p:txBody>
      </p:sp>
    </p:spTree>
    <p:extLst>
      <p:ext uri="{BB962C8B-B14F-4D97-AF65-F5344CB8AC3E}">
        <p14:creationId xmlns:p14="http://schemas.microsoft.com/office/powerpoint/2010/main" val="85706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1815882"/>
          </a:xfrm>
          <a:prstGeom prst="rect">
            <a:avLst/>
          </a:prstGeom>
          <a:noFill/>
        </p:spPr>
        <p:txBody>
          <a:bodyPr wrap="square" lIns="91440" tIns="45720" rIns="91440" bIns="45720" anchor="t">
            <a:spAutoFit/>
          </a:bodyPr>
          <a:lstStyle/>
          <a:p>
            <a:pPr algn="just" rtl="0" fontAlgn="base">
              <a:spcAft>
                <a:spcPts val="800"/>
              </a:spcAft>
              <a:buClr>
                <a:srgbClr val="213163"/>
              </a:buClr>
            </a:pPr>
            <a:r>
              <a:rPr lang="en-US" b="0" i="0" dirty="0">
                <a:solidFill>
                  <a:srgbClr val="0D0D0D"/>
                </a:solidFill>
                <a:effectLst/>
                <a:highlight>
                  <a:srgbClr val="FFFFFF"/>
                </a:highlight>
                <a:latin typeface="Söhne"/>
              </a:rPr>
              <a:t>The proposed project aims to develop a secure and user-friendly online voting web application using the Django framework. In today's digital age, traditional voting methods are often cumbersome and time-consuming. By leveraging web technologies, we can create a platform that enables efficient and accessible voting processes while ensuring the integrity and security of the voting system.</a:t>
            </a:r>
            <a:endParaRPr lang="en-US" b="0" i="0" dirty="0">
              <a:solidFill>
                <a:srgbClr val="000000"/>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
        <p:nvSpPr>
          <p:cNvPr id="4" name="TextBox 3">
            <a:extLst>
              <a:ext uri="{FF2B5EF4-FFF2-40B4-BE49-F238E27FC236}">
                <a16:creationId xmlns:a16="http://schemas.microsoft.com/office/drawing/2014/main" id="{C530E7CB-32A9-EBA9-FD75-89CBD40E921A}"/>
              </a:ext>
            </a:extLst>
          </p:cNvPr>
          <p:cNvSpPr txBox="1"/>
          <p:nvPr/>
        </p:nvSpPr>
        <p:spPr>
          <a:xfrm>
            <a:off x="77821" y="90793"/>
            <a:ext cx="4494179" cy="307777"/>
          </a:xfrm>
          <a:prstGeom prst="rect">
            <a:avLst/>
          </a:prstGeom>
          <a:noFill/>
        </p:spPr>
        <p:txBody>
          <a:bodyPr wrap="square" rtlCol="0">
            <a:spAutoFit/>
          </a:bodyPr>
          <a:lstStyle/>
          <a:p>
            <a:r>
              <a:rPr lang="en-US" dirty="0">
                <a:solidFill>
                  <a:schemeClr val="bg1"/>
                </a:solidFill>
                <a:highlight>
                  <a:srgbClr val="213163"/>
                </a:highlight>
                <a:latin typeface="Söhne"/>
              </a:rPr>
              <a:t>V</a:t>
            </a:r>
            <a:r>
              <a:rPr lang="en-US" b="0" i="0" dirty="0">
                <a:solidFill>
                  <a:schemeClr val="bg1"/>
                </a:solidFill>
                <a:effectLst/>
                <a:highlight>
                  <a:srgbClr val="213163"/>
                </a:highlight>
                <a:latin typeface="Söhne"/>
              </a:rPr>
              <a:t>oting </a:t>
            </a:r>
            <a:r>
              <a:rPr lang="en-US" dirty="0">
                <a:solidFill>
                  <a:schemeClr val="bg1"/>
                </a:solidFill>
                <a:highlight>
                  <a:srgbClr val="213163"/>
                </a:highlight>
                <a:latin typeface="Söhne"/>
              </a:rPr>
              <a:t>W</a:t>
            </a:r>
            <a:r>
              <a:rPr lang="en-US" b="0" i="0" dirty="0">
                <a:solidFill>
                  <a:schemeClr val="bg1"/>
                </a:solidFill>
                <a:effectLst/>
                <a:highlight>
                  <a:srgbClr val="213163"/>
                </a:highlight>
                <a:latin typeface="Söhne"/>
              </a:rPr>
              <a:t>eb </a:t>
            </a:r>
            <a:r>
              <a:rPr lang="en-US" dirty="0">
                <a:solidFill>
                  <a:schemeClr val="bg1"/>
                </a:solidFill>
                <a:highlight>
                  <a:srgbClr val="213163"/>
                </a:highlight>
                <a:latin typeface="Söhne"/>
              </a:rPr>
              <a:t>A</a:t>
            </a:r>
            <a:r>
              <a:rPr lang="en-US" b="0" i="0" dirty="0">
                <a:solidFill>
                  <a:schemeClr val="bg1"/>
                </a:solidFill>
                <a:effectLst/>
                <a:highlight>
                  <a:srgbClr val="213163"/>
                </a:highlight>
                <a:latin typeface="Söhne"/>
              </a:rPr>
              <a:t>pplication </a:t>
            </a:r>
            <a:r>
              <a:rPr lang="en-US" dirty="0">
                <a:solidFill>
                  <a:schemeClr val="bg1"/>
                </a:solidFill>
                <a:highlight>
                  <a:srgbClr val="213163"/>
                </a:highlight>
                <a:latin typeface="Söhne"/>
              </a:rPr>
              <a:t>U</a:t>
            </a:r>
            <a:r>
              <a:rPr lang="en-US" b="0" i="0" dirty="0">
                <a:solidFill>
                  <a:schemeClr val="bg1"/>
                </a:solidFill>
                <a:effectLst/>
                <a:highlight>
                  <a:srgbClr val="213163"/>
                </a:highlight>
                <a:latin typeface="Söhne"/>
              </a:rPr>
              <a:t>sing </a:t>
            </a:r>
            <a:r>
              <a:rPr lang="en-US" dirty="0">
                <a:solidFill>
                  <a:schemeClr val="bg1"/>
                </a:solidFill>
                <a:highlight>
                  <a:srgbClr val="213163"/>
                </a:highlight>
                <a:latin typeface="Söhne"/>
              </a:rPr>
              <a:t>D</a:t>
            </a:r>
            <a:r>
              <a:rPr lang="en-US" b="0" i="0" dirty="0">
                <a:solidFill>
                  <a:schemeClr val="bg1"/>
                </a:solidFill>
                <a:effectLst/>
                <a:highlight>
                  <a:srgbClr val="213163"/>
                </a:highlight>
                <a:latin typeface="Söhne"/>
              </a:rPr>
              <a:t>jango </a:t>
            </a:r>
            <a:r>
              <a:rPr lang="en-US" dirty="0">
                <a:solidFill>
                  <a:schemeClr val="bg1"/>
                </a:solidFill>
                <a:highlight>
                  <a:srgbClr val="213163"/>
                </a:highlight>
                <a:latin typeface="Söhne"/>
              </a:rPr>
              <a:t>F</a:t>
            </a:r>
            <a:r>
              <a:rPr lang="en-US" b="0" i="0" dirty="0">
                <a:solidFill>
                  <a:schemeClr val="bg1"/>
                </a:solidFill>
                <a:effectLst/>
                <a:highlight>
                  <a:srgbClr val="213163"/>
                </a:highlight>
                <a:latin typeface="Söhne"/>
              </a:rPr>
              <a:t>ramework </a:t>
            </a:r>
            <a:endParaRPr lang="en-IN" dirty="0">
              <a:solidFill>
                <a:schemeClr val="bg1"/>
              </a:solidFill>
              <a:highlight>
                <a:srgbClr val="213163"/>
              </a:highlight>
            </a:endParaRPr>
          </a:p>
        </p:txBody>
      </p:sp>
    </p:spTree>
    <p:extLst>
      <p:ext uri="{BB962C8B-B14F-4D97-AF65-F5344CB8AC3E}">
        <p14:creationId xmlns:p14="http://schemas.microsoft.com/office/powerpoint/2010/main" val="4228984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1918474"/>
          </a:xfrm>
          <a:prstGeom prst="rect">
            <a:avLst/>
          </a:prstGeom>
          <a:noFill/>
        </p:spPr>
        <p:txBody>
          <a:bodyPr wrap="square" lIns="91440" tIns="45720" rIns="91440" bIns="45720" anchor="t">
            <a:spAutoFit/>
          </a:bodyPr>
          <a:lstStyle/>
          <a:p>
            <a:pPr marL="173736" indent="-173736" algn="just" rtl="0" fontAlgn="base">
              <a:spcAft>
                <a:spcPts val="800"/>
              </a:spcAft>
              <a:buClr>
                <a:srgbClr val="213163"/>
              </a:buClr>
              <a:buFont typeface="Arial" panose="020B0604020202020204" pitchFamily="34" charset="0"/>
              <a:buChar char="•"/>
            </a:pPr>
            <a:r>
              <a:rPr lang="en-US" b="0" i="0" dirty="0">
                <a:solidFill>
                  <a:srgbClr val="0D0D0D"/>
                </a:solidFill>
                <a:effectLst/>
                <a:highlight>
                  <a:srgbClr val="FFFFFF"/>
                </a:highlight>
                <a:latin typeface="Söhne"/>
              </a:rPr>
              <a:t>The objective of this project is to create a secure, user-friendly, and scalable web application that facilitates various types of voting processes, such as elections, surveys, and polls. </a:t>
            </a:r>
          </a:p>
          <a:p>
            <a:pPr marL="173736" indent="-173736" algn="just" rtl="0" fontAlgn="base">
              <a:spcAft>
                <a:spcPts val="800"/>
              </a:spcAft>
              <a:buClr>
                <a:srgbClr val="213163"/>
              </a:buClr>
              <a:buFont typeface="Arial" panose="020B0604020202020204" pitchFamily="34" charset="0"/>
              <a:buChar char="•"/>
            </a:pPr>
            <a:r>
              <a:rPr lang="en-US" b="0" i="0" dirty="0">
                <a:solidFill>
                  <a:srgbClr val="0D0D0D"/>
                </a:solidFill>
                <a:effectLst/>
                <a:highlight>
                  <a:srgbClr val="FFFFFF"/>
                </a:highlight>
                <a:latin typeface="Söhne"/>
              </a:rPr>
              <a:t>The application should provide an intuitive interface for both voters and administrators while ensuring the integrity and confidentiality of the voting process.</a:t>
            </a:r>
            <a:br>
              <a:rPr lang="en-US" dirty="0"/>
            </a:br>
            <a:endParaRPr lang="en-US" dirty="0"/>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
        <p:nvSpPr>
          <p:cNvPr id="2" name="TextBox 1">
            <a:extLst>
              <a:ext uri="{FF2B5EF4-FFF2-40B4-BE49-F238E27FC236}">
                <a16:creationId xmlns:a16="http://schemas.microsoft.com/office/drawing/2014/main" id="{79220444-8F19-4DC5-A712-51E6D513D41B}"/>
              </a:ext>
            </a:extLst>
          </p:cNvPr>
          <p:cNvSpPr txBox="1"/>
          <p:nvPr/>
        </p:nvSpPr>
        <p:spPr>
          <a:xfrm>
            <a:off x="77821" y="90793"/>
            <a:ext cx="4494179" cy="307777"/>
          </a:xfrm>
          <a:prstGeom prst="rect">
            <a:avLst/>
          </a:prstGeom>
          <a:noFill/>
        </p:spPr>
        <p:txBody>
          <a:bodyPr wrap="square" rtlCol="0">
            <a:spAutoFit/>
          </a:bodyPr>
          <a:lstStyle/>
          <a:p>
            <a:r>
              <a:rPr lang="en-US" dirty="0">
                <a:solidFill>
                  <a:schemeClr val="bg1"/>
                </a:solidFill>
                <a:highlight>
                  <a:srgbClr val="213163"/>
                </a:highlight>
                <a:latin typeface="Söhne"/>
              </a:rPr>
              <a:t>V</a:t>
            </a:r>
            <a:r>
              <a:rPr lang="en-US" b="0" i="0" dirty="0">
                <a:solidFill>
                  <a:schemeClr val="bg1"/>
                </a:solidFill>
                <a:effectLst/>
                <a:highlight>
                  <a:srgbClr val="213163"/>
                </a:highlight>
                <a:latin typeface="Söhne"/>
              </a:rPr>
              <a:t>oting </a:t>
            </a:r>
            <a:r>
              <a:rPr lang="en-US" dirty="0">
                <a:solidFill>
                  <a:schemeClr val="bg1"/>
                </a:solidFill>
                <a:highlight>
                  <a:srgbClr val="213163"/>
                </a:highlight>
                <a:latin typeface="Söhne"/>
              </a:rPr>
              <a:t>W</a:t>
            </a:r>
            <a:r>
              <a:rPr lang="en-US" b="0" i="0" dirty="0">
                <a:solidFill>
                  <a:schemeClr val="bg1"/>
                </a:solidFill>
                <a:effectLst/>
                <a:highlight>
                  <a:srgbClr val="213163"/>
                </a:highlight>
                <a:latin typeface="Söhne"/>
              </a:rPr>
              <a:t>eb </a:t>
            </a:r>
            <a:r>
              <a:rPr lang="en-US" dirty="0">
                <a:solidFill>
                  <a:schemeClr val="bg1"/>
                </a:solidFill>
                <a:highlight>
                  <a:srgbClr val="213163"/>
                </a:highlight>
                <a:latin typeface="Söhne"/>
              </a:rPr>
              <a:t>A</a:t>
            </a:r>
            <a:r>
              <a:rPr lang="en-US" b="0" i="0" dirty="0">
                <a:solidFill>
                  <a:schemeClr val="bg1"/>
                </a:solidFill>
                <a:effectLst/>
                <a:highlight>
                  <a:srgbClr val="213163"/>
                </a:highlight>
                <a:latin typeface="Söhne"/>
              </a:rPr>
              <a:t>pplication </a:t>
            </a:r>
            <a:r>
              <a:rPr lang="en-US" dirty="0">
                <a:solidFill>
                  <a:schemeClr val="bg1"/>
                </a:solidFill>
                <a:highlight>
                  <a:srgbClr val="213163"/>
                </a:highlight>
                <a:latin typeface="Söhne"/>
              </a:rPr>
              <a:t>U</a:t>
            </a:r>
            <a:r>
              <a:rPr lang="en-US" b="0" i="0" dirty="0">
                <a:solidFill>
                  <a:schemeClr val="bg1"/>
                </a:solidFill>
                <a:effectLst/>
                <a:highlight>
                  <a:srgbClr val="213163"/>
                </a:highlight>
                <a:latin typeface="Söhne"/>
              </a:rPr>
              <a:t>sing </a:t>
            </a:r>
            <a:r>
              <a:rPr lang="en-US" dirty="0">
                <a:solidFill>
                  <a:schemeClr val="bg1"/>
                </a:solidFill>
                <a:highlight>
                  <a:srgbClr val="213163"/>
                </a:highlight>
                <a:latin typeface="Söhne"/>
              </a:rPr>
              <a:t>D</a:t>
            </a:r>
            <a:r>
              <a:rPr lang="en-US" b="0" i="0" dirty="0">
                <a:solidFill>
                  <a:schemeClr val="bg1"/>
                </a:solidFill>
                <a:effectLst/>
                <a:highlight>
                  <a:srgbClr val="213163"/>
                </a:highlight>
                <a:latin typeface="Söhne"/>
              </a:rPr>
              <a:t>jango </a:t>
            </a:r>
            <a:r>
              <a:rPr lang="en-US" dirty="0">
                <a:solidFill>
                  <a:schemeClr val="bg1"/>
                </a:solidFill>
                <a:highlight>
                  <a:srgbClr val="213163"/>
                </a:highlight>
                <a:latin typeface="Söhne"/>
              </a:rPr>
              <a:t>F</a:t>
            </a:r>
            <a:r>
              <a:rPr lang="en-US" b="0" i="0" dirty="0">
                <a:solidFill>
                  <a:schemeClr val="bg1"/>
                </a:solidFill>
                <a:effectLst/>
                <a:highlight>
                  <a:srgbClr val="213163"/>
                </a:highlight>
                <a:latin typeface="Söhne"/>
              </a:rPr>
              <a:t>ramework </a:t>
            </a:r>
            <a:endParaRPr lang="en-IN" dirty="0">
              <a:solidFill>
                <a:schemeClr val="bg1"/>
              </a:solidFill>
              <a:highlight>
                <a:srgbClr val="213163"/>
              </a:highlight>
            </a:endParaRPr>
          </a:p>
        </p:txBody>
      </p:sp>
    </p:spTree>
    <p:extLst>
      <p:ext uri="{BB962C8B-B14F-4D97-AF65-F5344CB8AC3E}">
        <p14:creationId xmlns:p14="http://schemas.microsoft.com/office/powerpoint/2010/main" val="63371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6" y="1059838"/>
            <a:ext cx="8535652" cy="2031325"/>
          </a:xfrm>
          <a:prstGeom prst="rect">
            <a:avLst/>
          </a:prstGeom>
          <a:noFill/>
        </p:spPr>
        <p:txBody>
          <a:bodyPr wrap="square" lIns="91440" tIns="45720" rIns="91440" bIns="45720" anchor="t">
            <a:spAutoFit/>
          </a:bodyPr>
          <a:lstStyle/>
          <a:p>
            <a:pPr lvl="0" eaLnBrk="0" fontAlgn="base" hangingPunct="0">
              <a:spcBef>
                <a:spcPct val="0"/>
              </a:spcBef>
              <a:spcAft>
                <a:spcPct val="0"/>
              </a:spcAft>
              <a:buClrTx/>
            </a:pPr>
            <a:r>
              <a:rPr lang="en-US" b="1" i="0" dirty="0">
                <a:solidFill>
                  <a:srgbClr val="000000"/>
                </a:solidFill>
                <a:effectLst/>
              </a:rPr>
              <a:t>Aim: </a:t>
            </a:r>
            <a:r>
              <a:rPr lang="en-US" altLang="en-US" dirty="0">
                <a:solidFill>
                  <a:schemeClr val="tx1"/>
                </a:solidFill>
                <a:latin typeface="Arial" panose="020B0604020202020204" pitchFamily="34" charset="0"/>
              </a:rPr>
              <a:t>The aim of this project is to develop a secure and user-friendly web application using Django, allowing registered users to participate in various voting activities. The application will provide features for users to create, view, and vote on different topics, with real-time updates of voting results. Additionally, an administration panel will be implemented to manage voting topics and user accounts. The application will prioritize security measures to prevent unauthorized access and ensure the integrity of the voting process. User interaction and engagement will be facilitated through features like commenting and sharing, creating an interactive voting experience for users."</a:t>
            </a:r>
          </a:p>
          <a:p>
            <a:pPr lvl="0" eaLnBrk="0" fontAlgn="base" hangingPunct="0">
              <a:spcBef>
                <a:spcPct val="0"/>
              </a:spcBef>
              <a:spcAft>
                <a:spcPct val="0"/>
              </a:spcAft>
              <a:buClrTx/>
            </a:pPr>
            <a:endParaRPr lang="en-US" altLang="en-US" dirty="0">
              <a:solidFill>
                <a:schemeClr val="tx1"/>
              </a:solidFill>
              <a:latin typeface="Arial" panose="020B0604020202020204" pitchFamily="34" charset="0"/>
            </a:endParaRPr>
          </a:p>
          <a:p>
            <a:pPr algn="l" rtl="0" fontAlgn="base">
              <a:spcAft>
                <a:spcPts val="800"/>
              </a:spcAft>
              <a:buClr>
                <a:srgbClr val="213163"/>
              </a:buClr>
            </a:pPr>
            <a:endParaRPr lang="en-US" i="0" dirty="0">
              <a:solidFill>
                <a:srgbClr val="000000"/>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 name="Graphic 1" descr="Presentation with checklist with solid fill">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515" t="10396" r="9870" b="8883"/>
          <a:stretch/>
        </p:blipFill>
        <p:spPr>
          <a:xfrm>
            <a:off x="3114675" y="2747206"/>
            <a:ext cx="2136758" cy="2087777"/>
          </a:xfrm>
          <a:prstGeom prst="rect">
            <a:avLst/>
          </a:prstGeom>
        </p:spPr>
      </p:pic>
      <p:sp>
        <p:nvSpPr>
          <p:cNvPr id="8" name="Rectangle 4">
            <a:extLst>
              <a:ext uri="{FF2B5EF4-FFF2-40B4-BE49-F238E27FC236}">
                <a16:creationId xmlns:a16="http://schemas.microsoft.com/office/drawing/2014/main" id="{4BAB3B74-3B66-9600-39AD-5E818DF39ED5}"/>
              </a:ext>
            </a:extLst>
          </p:cNvPr>
          <p:cNvSpPr>
            <a:spLocks noChangeArrowheads="1"/>
          </p:cNvSpPr>
          <p:nvPr/>
        </p:nvSpPr>
        <p:spPr bwMode="auto">
          <a:xfrm>
            <a:off x="0" y="0"/>
            <a:ext cx="311467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000000"/>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85E488F6-CF76-73C8-AA49-59AA8F746E87}"/>
              </a:ext>
            </a:extLst>
          </p:cNvPr>
          <p:cNvSpPr txBox="1"/>
          <p:nvPr/>
        </p:nvSpPr>
        <p:spPr>
          <a:xfrm>
            <a:off x="77821" y="90793"/>
            <a:ext cx="4494179" cy="307777"/>
          </a:xfrm>
          <a:prstGeom prst="rect">
            <a:avLst/>
          </a:prstGeom>
          <a:noFill/>
        </p:spPr>
        <p:txBody>
          <a:bodyPr wrap="square" rtlCol="0">
            <a:spAutoFit/>
          </a:bodyPr>
          <a:lstStyle/>
          <a:p>
            <a:r>
              <a:rPr lang="en-US" dirty="0">
                <a:solidFill>
                  <a:schemeClr val="bg1"/>
                </a:solidFill>
                <a:highlight>
                  <a:srgbClr val="213163"/>
                </a:highlight>
                <a:latin typeface="Söhne"/>
              </a:rPr>
              <a:t>V</a:t>
            </a:r>
            <a:r>
              <a:rPr lang="en-US" b="0" i="0" dirty="0">
                <a:solidFill>
                  <a:schemeClr val="bg1"/>
                </a:solidFill>
                <a:effectLst/>
                <a:highlight>
                  <a:srgbClr val="213163"/>
                </a:highlight>
                <a:latin typeface="Söhne"/>
              </a:rPr>
              <a:t>oting </a:t>
            </a:r>
            <a:r>
              <a:rPr lang="en-US" dirty="0">
                <a:solidFill>
                  <a:schemeClr val="bg1"/>
                </a:solidFill>
                <a:highlight>
                  <a:srgbClr val="213163"/>
                </a:highlight>
                <a:latin typeface="Söhne"/>
              </a:rPr>
              <a:t>W</a:t>
            </a:r>
            <a:r>
              <a:rPr lang="en-US" b="0" i="0" dirty="0">
                <a:solidFill>
                  <a:schemeClr val="bg1"/>
                </a:solidFill>
                <a:effectLst/>
                <a:highlight>
                  <a:srgbClr val="213163"/>
                </a:highlight>
                <a:latin typeface="Söhne"/>
              </a:rPr>
              <a:t>eb </a:t>
            </a:r>
            <a:r>
              <a:rPr lang="en-US" dirty="0">
                <a:solidFill>
                  <a:schemeClr val="bg1"/>
                </a:solidFill>
                <a:highlight>
                  <a:srgbClr val="213163"/>
                </a:highlight>
                <a:latin typeface="Söhne"/>
              </a:rPr>
              <a:t>A</a:t>
            </a:r>
            <a:r>
              <a:rPr lang="en-US" b="0" i="0" dirty="0">
                <a:solidFill>
                  <a:schemeClr val="bg1"/>
                </a:solidFill>
                <a:effectLst/>
                <a:highlight>
                  <a:srgbClr val="213163"/>
                </a:highlight>
                <a:latin typeface="Söhne"/>
              </a:rPr>
              <a:t>pplication </a:t>
            </a:r>
            <a:r>
              <a:rPr lang="en-US" dirty="0">
                <a:solidFill>
                  <a:schemeClr val="bg1"/>
                </a:solidFill>
                <a:highlight>
                  <a:srgbClr val="213163"/>
                </a:highlight>
                <a:latin typeface="Söhne"/>
              </a:rPr>
              <a:t>U</a:t>
            </a:r>
            <a:r>
              <a:rPr lang="en-US" b="0" i="0" dirty="0">
                <a:solidFill>
                  <a:schemeClr val="bg1"/>
                </a:solidFill>
                <a:effectLst/>
                <a:highlight>
                  <a:srgbClr val="213163"/>
                </a:highlight>
                <a:latin typeface="Söhne"/>
              </a:rPr>
              <a:t>sing </a:t>
            </a:r>
            <a:r>
              <a:rPr lang="en-US" dirty="0">
                <a:solidFill>
                  <a:schemeClr val="bg1"/>
                </a:solidFill>
                <a:highlight>
                  <a:srgbClr val="213163"/>
                </a:highlight>
                <a:latin typeface="Söhne"/>
              </a:rPr>
              <a:t>D</a:t>
            </a:r>
            <a:r>
              <a:rPr lang="en-US" b="0" i="0" dirty="0">
                <a:solidFill>
                  <a:schemeClr val="bg1"/>
                </a:solidFill>
                <a:effectLst/>
                <a:highlight>
                  <a:srgbClr val="213163"/>
                </a:highlight>
                <a:latin typeface="Söhne"/>
              </a:rPr>
              <a:t>jango </a:t>
            </a:r>
            <a:r>
              <a:rPr lang="en-US" dirty="0">
                <a:solidFill>
                  <a:schemeClr val="bg1"/>
                </a:solidFill>
                <a:highlight>
                  <a:srgbClr val="213163"/>
                </a:highlight>
                <a:latin typeface="Söhne"/>
              </a:rPr>
              <a:t>F</a:t>
            </a:r>
            <a:r>
              <a:rPr lang="en-US" b="0" i="0" dirty="0">
                <a:solidFill>
                  <a:schemeClr val="bg1"/>
                </a:solidFill>
                <a:effectLst/>
                <a:highlight>
                  <a:srgbClr val="213163"/>
                </a:highlight>
                <a:latin typeface="Söhne"/>
              </a:rPr>
              <a:t>ramework </a:t>
            </a:r>
            <a:endParaRPr lang="en-IN" dirty="0">
              <a:solidFill>
                <a:schemeClr val="bg1"/>
              </a:solidFill>
              <a:highlight>
                <a:srgbClr val="213163"/>
              </a:highlight>
            </a:endParaRPr>
          </a:p>
        </p:txBody>
      </p:sp>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650925" cy="2970044"/>
          </a:xfrm>
          <a:prstGeom prst="rect">
            <a:avLst/>
          </a:prstGeom>
          <a:noFill/>
        </p:spPr>
        <p:txBody>
          <a:bodyPr wrap="square" lIns="91440" tIns="45720" rIns="91440" bIns="45720" anchor="t">
            <a:spAutoFit/>
          </a:bodyPr>
          <a:lstStyle/>
          <a:p>
            <a:pPr marL="171450" indent="-171450" algn="l">
              <a:buFont typeface="Arial" panose="020B0604020202020204" pitchFamily="34" charset="0"/>
              <a:buChar char="•"/>
            </a:pPr>
            <a:r>
              <a:rPr lang="en-US" sz="1100" b="1" i="0" dirty="0">
                <a:solidFill>
                  <a:srgbClr val="0D0D0D"/>
                </a:solidFill>
                <a:effectLst/>
                <a:highlight>
                  <a:srgbClr val="FFFFFF"/>
                </a:highlight>
                <a:latin typeface="Söhne"/>
              </a:rPr>
              <a:t>User Authentication and Management</a:t>
            </a:r>
            <a:r>
              <a:rPr lang="en-US" sz="1100" b="0" i="0" dirty="0">
                <a:solidFill>
                  <a:srgbClr val="0D0D0D"/>
                </a:solidFill>
                <a:effectLst/>
                <a:highlight>
                  <a:srgbClr val="FFFFFF"/>
                </a:highlight>
                <a:latin typeface="Söhne"/>
              </a:rPr>
              <a:t>:</a:t>
            </a:r>
          </a:p>
          <a:p>
            <a:pPr marL="742950" lvl="1" indent="-285750" algn="l">
              <a:buFont typeface="Arial" panose="020B0604020202020204" pitchFamily="34" charset="0"/>
              <a:buChar char="•"/>
            </a:pPr>
            <a:r>
              <a:rPr lang="en-US" sz="1100" b="0" i="0" dirty="0">
                <a:solidFill>
                  <a:srgbClr val="0D0D0D"/>
                </a:solidFill>
                <a:effectLst/>
                <a:highlight>
                  <a:srgbClr val="FFFFFF"/>
                </a:highlight>
                <a:latin typeface="Söhne"/>
              </a:rPr>
              <a:t>Implement user registration, login, and logout functionalities.</a:t>
            </a:r>
          </a:p>
          <a:p>
            <a:pPr marL="742950" lvl="1" indent="-285750" algn="l">
              <a:buFont typeface="Arial" panose="020B0604020202020204" pitchFamily="34" charset="0"/>
              <a:buChar char="•"/>
            </a:pPr>
            <a:r>
              <a:rPr lang="en-US" sz="1100" b="0" i="0" dirty="0">
                <a:solidFill>
                  <a:srgbClr val="0D0D0D"/>
                </a:solidFill>
                <a:effectLst/>
                <a:highlight>
                  <a:srgbClr val="FFFFFF"/>
                </a:highlight>
                <a:latin typeface="Söhne"/>
              </a:rPr>
              <a:t>Ensure password encryption and secure authentication mechanisms.</a:t>
            </a:r>
          </a:p>
          <a:p>
            <a:pPr marL="742950" lvl="1" indent="-285750" algn="l">
              <a:buFont typeface="Arial" panose="020B0604020202020204" pitchFamily="34" charset="0"/>
              <a:buChar char="•"/>
            </a:pPr>
            <a:r>
              <a:rPr lang="en-US" sz="1100" b="0" i="0" dirty="0">
                <a:solidFill>
                  <a:srgbClr val="0D0D0D"/>
                </a:solidFill>
                <a:effectLst/>
                <a:highlight>
                  <a:srgbClr val="FFFFFF"/>
                </a:highlight>
                <a:latin typeface="Söhne"/>
              </a:rPr>
              <a:t>Allow users to update their profiles and reset passwords if forgotten.</a:t>
            </a:r>
          </a:p>
          <a:p>
            <a:pPr marL="171450" indent="-171450" algn="l">
              <a:buFont typeface="Arial" panose="020B0604020202020204" pitchFamily="34" charset="0"/>
              <a:buChar char="•"/>
            </a:pPr>
            <a:r>
              <a:rPr lang="en-US" sz="1100" b="1" i="0" dirty="0">
                <a:solidFill>
                  <a:srgbClr val="0D0D0D"/>
                </a:solidFill>
                <a:effectLst/>
                <a:highlight>
                  <a:srgbClr val="FFFFFF"/>
                </a:highlight>
                <a:latin typeface="Söhne"/>
              </a:rPr>
              <a:t>Voting System Functionality</a:t>
            </a:r>
            <a:r>
              <a:rPr lang="en-US" sz="1100" b="0" i="0" dirty="0">
                <a:solidFill>
                  <a:srgbClr val="0D0D0D"/>
                </a:solidFill>
                <a:effectLst/>
                <a:highlight>
                  <a:srgbClr val="FFFFFF"/>
                </a:highlight>
                <a:latin typeface="Söhne"/>
              </a:rPr>
              <a:t>:</a:t>
            </a:r>
          </a:p>
          <a:p>
            <a:pPr marL="742950" lvl="1" indent="-285750" algn="l">
              <a:buFont typeface="Arial" panose="020B0604020202020204" pitchFamily="34" charset="0"/>
              <a:buChar char="•"/>
            </a:pPr>
            <a:r>
              <a:rPr lang="en-US" sz="1100" b="0" i="0" dirty="0">
                <a:solidFill>
                  <a:srgbClr val="0D0D0D"/>
                </a:solidFill>
                <a:effectLst/>
                <a:highlight>
                  <a:srgbClr val="FFFFFF"/>
                </a:highlight>
                <a:latin typeface="Söhne"/>
              </a:rPr>
              <a:t>Enable users to view a list of available voting topics and options.</a:t>
            </a:r>
          </a:p>
          <a:p>
            <a:pPr marL="742950" lvl="1" indent="-285750" algn="l">
              <a:buFont typeface="Arial" panose="020B0604020202020204" pitchFamily="34" charset="0"/>
              <a:buChar char="•"/>
            </a:pPr>
            <a:r>
              <a:rPr lang="en-US" sz="1100" b="0" i="0" dirty="0">
                <a:solidFill>
                  <a:srgbClr val="0D0D0D"/>
                </a:solidFill>
                <a:effectLst/>
                <a:highlight>
                  <a:srgbClr val="FFFFFF"/>
                </a:highlight>
                <a:latin typeface="Söhne"/>
              </a:rPr>
              <a:t>Implement the ability for users to cast their votes for different options.</a:t>
            </a:r>
          </a:p>
          <a:p>
            <a:pPr marL="742950" lvl="1" indent="-285750" algn="l">
              <a:buFont typeface="Arial" panose="020B0604020202020204" pitchFamily="34" charset="0"/>
              <a:buChar char="•"/>
            </a:pPr>
            <a:r>
              <a:rPr lang="en-US" sz="1100" b="0" i="0" dirty="0">
                <a:solidFill>
                  <a:srgbClr val="0D0D0D"/>
                </a:solidFill>
                <a:effectLst/>
                <a:highlight>
                  <a:srgbClr val="FFFFFF"/>
                </a:highlight>
                <a:latin typeface="Söhne"/>
              </a:rPr>
              <a:t>Ensure that each user can only vote once per topic.</a:t>
            </a:r>
          </a:p>
          <a:p>
            <a:pPr marL="742950" lvl="1" indent="-285750" algn="l">
              <a:buFont typeface="Arial" panose="020B0604020202020204" pitchFamily="34" charset="0"/>
              <a:buChar char="•"/>
            </a:pPr>
            <a:r>
              <a:rPr lang="en-US" sz="1100" b="0" i="0" dirty="0">
                <a:solidFill>
                  <a:srgbClr val="0D0D0D"/>
                </a:solidFill>
                <a:effectLst/>
                <a:highlight>
                  <a:srgbClr val="FFFFFF"/>
                </a:highlight>
                <a:latin typeface="Söhne"/>
              </a:rPr>
              <a:t>Provide real-time updates of voting results to users.</a:t>
            </a:r>
          </a:p>
          <a:p>
            <a:pPr marL="171450" indent="-171450" algn="l">
              <a:buFont typeface="Arial" panose="020B0604020202020204" pitchFamily="34" charset="0"/>
              <a:buChar char="•"/>
            </a:pPr>
            <a:r>
              <a:rPr lang="en-US" sz="1100" b="1" i="0" dirty="0">
                <a:solidFill>
                  <a:srgbClr val="0D0D0D"/>
                </a:solidFill>
                <a:effectLst/>
                <a:highlight>
                  <a:srgbClr val="FFFFFF"/>
                </a:highlight>
                <a:latin typeface="Söhne"/>
              </a:rPr>
              <a:t>Administration Panel</a:t>
            </a:r>
            <a:r>
              <a:rPr lang="en-US" sz="1100" b="0" i="0" dirty="0">
                <a:solidFill>
                  <a:srgbClr val="0D0D0D"/>
                </a:solidFill>
                <a:effectLst/>
                <a:highlight>
                  <a:srgbClr val="FFFFFF"/>
                </a:highlight>
                <a:latin typeface="Söhne"/>
              </a:rPr>
              <a:t>:</a:t>
            </a:r>
          </a:p>
          <a:p>
            <a:pPr marL="742950" lvl="1" indent="-285750" algn="l">
              <a:buFont typeface="Arial" panose="020B0604020202020204" pitchFamily="34" charset="0"/>
              <a:buChar char="•"/>
            </a:pPr>
            <a:r>
              <a:rPr lang="en-US" sz="1100" b="0" i="0" dirty="0">
                <a:solidFill>
                  <a:srgbClr val="0D0D0D"/>
                </a:solidFill>
                <a:effectLst/>
                <a:highlight>
                  <a:srgbClr val="FFFFFF"/>
                </a:highlight>
                <a:latin typeface="Söhne"/>
              </a:rPr>
              <a:t>Create an administrative interface for managing voting topics and options.</a:t>
            </a:r>
          </a:p>
          <a:p>
            <a:pPr marL="742950" lvl="1" indent="-285750" algn="l">
              <a:buFont typeface="Arial" panose="020B0604020202020204" pitchFamily="34" charset="0"/>
              <a:buChar char="•"/>
            </a:pPr>
            <a:r>
              <a:rPr lang="en-US" sz="1100" b="0" i="0" dirty="0">
                <a:solidFill>
                  <a:srgbClr val="0D0D0D"/>
                </a:solidFill>
                <a:effectLst/>
                <a:highlight>
                  <a:srgbClr val="FFFFFF"/>
                </a:highlight>
                <a:latin typeface="Söhne"/>
              </a:rPr>
              <a:t>Allow administrators to add, edit, and delete voting topics and options.</a:t>
            </a:r>
          </a:p>
          <a:p>
            <a:pPr marL="742950" lvl="1" indent="-285750" algn="l">
              <a:buFont typeface="Arial" panose="020B0604020202020204" pitchFamily="34" charset="0"/>
              <a:buChar char="•"/>
            </a:pPr>
            <a:r>
              <a:rPr lang="en-US" sz="1100" b="0" i="0" dirty="0">
                <a:solidFill>
                  <a:srgbClr val="0D0D0D"/>
                </a:solidFill>
                <a:effectLst/>
                <a:highlight>
                  <a:srgbClr val="FFFFFF"/>
                </a:highlight>
                <a:latin typeface="Söhne"/>
              </a:rPr>
              <a:t>Implement user management features for administrators to manage user accounts and permissions.</a:t>
            </a:r>
          </a:p>
          <a:p>
            <a:pPr marL="171450" indent="-171450" algn="l">
              <a:buFont typeface="Arial" panose="020B0604020202020204" pitchFamily="34" charset="0"/>
              <a:buChar char="•"/>
            </a:pPr>
            <a:r>
              <a:rPr lang="en-US" sz="1100" b="1" i="0" dirty="0">
                <a:solidFill>
                  <a:srgbClr val="0D0D0D"/>
                </a:solidFill>
                <a:effectLst/>
                <a:highlight>
                  <a:srgbClr val="FFFFFF"/>
                </a:highlight>
                <a:latin typeface="Söhne"/>
              </a:rPr>
              <a:t>Security Measures</a:t>
            </a:r>
            <a:r>
              <a:rPr lang="en-US" sz="1100" b="0" i="0" dirty="0">
                <a:solidFill>
                  <a:srgbClr val="0D0D0D"/>
                </a:solidFill>
                <a:effectLst/>
                <a:highlight>
                  <a:srgbClr val="FFFFFF"/>
                </a:highlight>
                <a:latin typeface="Söhne"/>
              </a:rPr>
              <a:t>:</a:t>
            </a:r>
          </a:p>
          <a:p>
            <a:pPr marL="742950" lvl="1" indent="-285750" algn="l">
              <a:buFont typeface="Arial" panose="020B0604020202020204" pitchFamily="34" charset="0"/>
              <a:buChar char="•"/>
            </a:pPr>
            <a:r>
              <a:rPr lang="en-US" sz="1100" b="0" i="0" dirty="0">
                <a:solidFill>
                  <a:srgbClr val="0D0D0D"/>
                </a:solidFill>
                <a:effectLst/>
                <a:highlight>
                  <a:srgbClr val="FFFFFF"/>
                </a:highlight>
                <a:latin typeface="Söhne"/>
              </a:rPr>
              <a:t>Implement measures to prevent fraudulent voting, such as CAPTCHA or IP restrictions.</a:t>
            </a:r>
          </a:p>
          <a:p>
            <a:pPr marL="742950" lvl="1" indent="-285750" algn="l">
              <a:buFont typeface="Arial" panose="020B0604020202020204" pitchFamily="34" charset="0"/>
              <a:buChar char="•"/>
            </a:pPr>
            <a:r>
              <a:rPr lang="en-US" sz="1100" b="0" i="0" dirty="0">
                <a:solidFill>
                  <a:srgbClr val="0D0D0D"/>
                </a:solidFill>
                <a:effectLst/>
                <a:highlight>
                  <a:srgbClr val="FFFFFF"/>
                </a:highlight>
                <a:latin typeface="Söhne"/>
              </a:rPr>
              <a:t>Ensure that user authentication and data transmission are secure using HTTPS.</a:t>
            </a:r>
          </a:p>
          <a:p>
            <a:pPr marL="742950" lvl="1" indent="-285750" algn="l">
              <a:buFont typeface="Arial" panose="020B0604020202020204" pitchFamily="34" charset="0"/>
              <a:buChar char="•"/>
            </a:pPr>
            <a:r>
              <a:rPr lang="en-US" sz="1100" b="0" i="0" dirty="0">
                <a:solidFill>
                  <a:srgbClr val="0D0D0D"/>
                </a:solidFill>
                <a:effectLst/>
                <a:highlight>
                  <a:srgbClr val="FFFFFF"/>
                </a:highlight>
                <a:latin typeface="Söhne"/>
              </a:rPr>
              <a:t>Protect against common security vulnerabilities like SQL injection and cross-site scripting (XSS) attacks.</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
        <p:nvSpPr>
          <p:cNvPr id="2" name="TextBox 1">
            <a:extLst>
              <a:ext uri="{FF2B5EF4-FFF2-40B4-BE49-F238E27FC236}">
                <a16:creationId xmlns:a16="http://schemas.microsoft.com/office/drawing/2014/main" id="{4054C037-C801-1A8D-ACB7-B30E4E2C9F5E}"/>
              </a:ext>
            </a:extLst>
          </p:cNvPr>
          <p:cNvSpPr txBox="1"/>
          <p:nvPr/>
        </p:nvSpPr>
        <p:spPr>
          <a:xfrm>
            <a:off x="77821" y="90793"/>
            <a:ext cx="4494179" cy="307777"/>
          </a:xfrm>
          <a:prstGeom prst="rect">
            <a:avLst/>
          </a:prstGeom>
          <a:noFill/>
        </p:spPr>
        <p:txBody>
          <a:bodyPr wrap="square" rtlCol="0">
            <a:spAutoFit/>
          </a:bodyPr>
          <a:lstStyle/>
          <a:p>
            <a:r>
              <a:rPr lang="en-US" dirty="0">
                <a:solidFill>
                  <a:schemeClr val="bg1"/>
                </a:solidFill>
                <a:highlight>
                  <a:srgbClr val="213163"/>
                </a:highlight>
                <a:latin typeface="Söhne"/>
              </a:rPr>
              <a:t>V</a:t>
            </a:r>
            <a:r>
              <a:rPr lang="en-US" b="0" i="0" dirty="0">
                <a:solidFill>
                  <a:schemeClr val="bg1"/>
                </a:solidFill>
                <a:effectLst/>
                <a:highlight>
                  <a:srgbClr val="213163"/>
                </a:highlight>
                <a:latin typeface="Söhne"/>
              </a:rPr>
              <a:t>oting </a:t>
            </a:r>
            <a:r>
              <a:rPr lang="en-US" dirty="0">
                <a:solidFill>
                  <a:schemeClr val="bg1"/>
                </a:solidFill>
                <a:highlight>
                  <a:srgbClr val="213163"/>
                </a:highlight>
                <a:latin typeface="Söhne"/>
              </a:rPr>
              <a:t>W</a:t>
            </a:r>
            <a:r>
              <a:rPr lang="en-US" b="0" i="0" dirty="0">
                <a:solidFill>
                  <a:schemeClr val="bg1"/>
                </a:solidFill>
                <a:effectLst/>
                <a:highlight>
                  <a:srgbClr val="213163"/>
                </a:highlight>
                <a:latin typeface="Söhne"/>
              </a:rPr>
              <a:t>eb </a:t>
            </a:r>
            <a:r>
              <a:rPr lang="en-US" dirty="0">
                <a:solidFill>
                  <a:schemeClr val="bg1"/>
                </a:solidFill>
                <a:highlight>
                  <a:srgbClr val="213163"/>
                </a:highlight>
                <a:latin typeface="Söhne"/>
              </a:rPr>
              <a:t>A</a:t>
            </a:r>
            <a:r>
              <a:rPr lang="en-US" b="0" i="0" dirty="0">
                <a:solidFill>
                  <a:schemeClr val="bg1"/>
                </a:solidFill>
                <a:effectLst/>
                <a:highlight>
                  <a:srgbClr val="213163"/>
                </a:highlight>
                <a:latin typeface="Söhne"/>
              </a:rPr>
              <a:t>pplication </a:t>
            </a:r>
            <a:r>
              <a:rPr lang="en-US" dirty="0">
                <a:solidFill>
                  <a:schemeClr val="bg1"/>
                </a:solidFill>
                <a:highlight>
                  <a:srgbClr val="213163"/>
                </a:highlight>
                <a:latin typeface="Söhne"/>
              </a:rPr>
              <a:t>U</a:t>
            </a:r>
            <a:r>
              <a:rPr lang="en-US" b="0" i="0" dirty="0">
                <a:solidFill>
                  <a:schemeClr val="bg1"/>
                </a:solidFill>
                <a:effectLst/>
                <a:highlight>
                  <a:srgbClr val="213163"/>
                </a:highlight>
                <a:latin typeface="Söhne"/>
              </a:rPr>
              <a:t>sing </a:t>
            </a:r>
            <a:r>
              <a:rPr lang="en-US" dirty="0">
                <a:solidFill>
                  <a:schemeClr val="bg1"/>
                </a:solidFill>
                <a:highlight>
                  <a:srgbClr val="213163"/>
                </a:highlight>
                <a:latin typeface="Söhne"/>
              </a:rPr>
              <a:t>D</a:t>
            </a:r>
            <a:r>
              <a:rPr lang="en-US" b="0" i="0" dirty="0">
                <a:solidFill>
                  <a:schemeClr val="bg1"/>
                </a:solidFill>
                <a:effectLst/>
                <a:highlight>
                  <a:srgbClr val="213163"/>
                </a:highlight>
                <a:latin typeface="Söhne"/>
              </a:rPr>
              <a:t>jango </a:t>
            </a:r>
            <a:r>
              <a:rPr lang="en-US" dirty="0">
                <a:solidFill>
                  <a:schemeClr val="bg1"/>
                </a:solidFill>
                <a:highlight>
                  <a:srgbClr val="213163"/>
                </a:highlight>
                <a:latin typeface="Söhne"/>
              </a:rPr>
              <a:t>F</a:t>
            </a:r>
            <a:r>
              <a:rPr lang="en-US" b="0" i="0" dirty="0">
                <a:solidFill>
                  <a:schemeClr val="bg1"/>
                </a:solidFill>
                <a:effectLst/>
                <a:highlight>
                  <a:srgbClr val="213163"/>
                </a:highlight>
                <a:latin typeface="Söhne"/>
              </a:rPr>
              <a:t>ramework </a:t>
            </a:r>
            <a:endParaRPr lang="en-IN" dirty="0">
              <a:solidFill>
                <a:schemeClr val="bg1"/>
              </a:solidFill>
              <a:highlight>
                <a:srgbClr val="213163"/>
              </a:highlight>
            </a:endParaRPr>
          </a:p>
        </p:txBody>
      </p:sp>
    </p:spTree>
    <p:extLst>
      <p:ext uri="{BB962C8B-B14F-4D97-AF65-F5344CB8AC3E}">
        <p14:creationId xmlns:p14="http://schemas.microsoft.com/office/powerpoint/2010/main" val="3174710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9536CD6-AE6A-BB42-22D5-B9CDBE8C60A2}"/>
              </a:ext>
            </a:extLst>
          </p:cNvPr>
          <p:cNvSpPr txBox="1"/>
          <p:nvPr/>
        </p:nvSpPr>
        <p:spPr>
          <a:xfrm>
            <a:off x="77821" y="735535"/>
            <a:ext cx="6277583" cy="3477875"/>
          </a:xfrm>
          <a:prstGeom prst="rect">
            <a:avLst/>
          </a:prstGeom>
          <a:noFill/>
        </p:spPr>
        <p:txBody>
          <a:bodyPr wrap="square">
            <a:spAutoFit/>
          </a:bodyPr>
          <a:lstStyle/>
          <a:p>
            <a:pPr marL="285750" indent="-285750" algn="l">
              <a:buFont typeface="Arial" panose="020B0604020202020204" pitchFamily="34" charset="0"/>
              <a:buChar char="•"/>
            </a:pPr>
            <a:r>
              <a:rPr lang="en-US" sz="1100" b="1" i="0" dirty="0">
                <a:solidFill>
                  <a:srgbClr val="0D0D0D"/>
                </a:solidFill>
                <a:effectLst/>
                <a:highlight>
                  <a:srgbClr val="FFFFFF"/>
                </a:highlight>
                <a:latin typeface="Söhne"/>
              </a:rPr>
              <a:t>User Interaction and Engagement</a:t>
            </a:r>
            <a:r>
              <a:rPr lang="en-US" sz="1100" b="0" i="0" dirty="0">
                <a:solidFill>
                  <a:srgbClr val="0D0D0D"/>
                </a:solidFill>
                <a:effectLst/>
                <a:highlight>
                  <a:srgbClr val="FFFFFF"/>
                </a:highlight>
                <a:latin typeface="Söhne"/>
              </a:rPr>
              <a:t>:</a:t>
            </a:r>
          </a:p>
          <a:p>
            <a:pPr marL="742950" lvl="1" indent="-285750" algn="l">
              <a:buFont typeface="Arial" panose="020B0604020202020204" pitchFamily="34" charset="0"/>
              <a:buChar char="•"/>
            </a:pPr>
            <a:r>
              <a:rPr lang="en-US" sz="1100" b="0" i="0" dirty="0">
                <a:solidFill>
                  <a:srgbClr val="0D0D0D"/>
                </a:solidFill>
                <a:effectLst/>
                <a:highlight>
                  <a:srgbClr val="FFFFFF"/>
                </a:highlight>
                <a:latin typeface="Söhne"/>
              </a:rPr>
              <a:t>Enable users to comment on voting topics and engage in discussions.</a:t>
            </a:r>
          </a:p>
          <a:p>
            <a:pPr marL="742950" lvl="1" indent="-285750" algn="l">
              <a:buFont typeface="Arial" panose="020B0604020202020204" pitchFamily="34" charset="0"/>
              <a:buChar char="•"/>
            </a:pPr>
            <a:r>
              <a:rPr lang="en-US" sz="1100" b="0" i="0" dirty="0">
                <a:solidFill>
                  <a:srgbClr val="0D0D0D"/>
                </a:solidFill>
                <a:effectLst/>
                <a:highlight>
                  <a:srgbClr val="FFFFFF"/>
                </a:highlight>
                <a:latin typeface="Söhne"/>
              </a:rPr>
              <a:t>Implement features like upvoting or downvoting comments to encourage participation.</a:t>
            </a:r>
          </a:p>
          <a:p>
            <a:pPr marL="742950" lvl="1" indent="-285750" algn="l">
              <a:buFont typeface="Arial" panose="020B0604020202020204" pitchFamily="34" charset="0"/>
              <a:buChar char="•"/>
            </a:pPr>
            <a:r>
              <a:rPr lang="en-US" sz="1100" b="0" i="0" dirty="0">
                <a:solidFill>
                  <a:srgbClr val="0D0D0D"/>
                </a:solidFill>
                <a:effectLst/>
                <a:highlight>
                  <a:srgbClr val="FFFFFF"/>
                </a:highlight>
                <a:latin typeface="Söhne"/>
              </a:rPr>
              <a:t>Provide social sharing options to allow users to share voting topics on social media platforms.</a:t>
            </a:r>
          </a:p>
          <a:p>
            <a:pPr marL="285750" indent="-285750" algn="l">
              <a:buFont typeface="Arial" panose="020B0604020202020204" pitchFamily="34" charset="0"/>
              <a:buChar char="•"/>
            </a:pPr>
            <a:r>
              <a:rPr lang="en-US" sz="1100" b="1" i="0" dirty="0">
                <a:solidFill>
                  <a:srgbClr val="0D0D0D"/>
                </a:solidFill>
                <a:effectLst/>
                <a:highlight>
                  <a:srgbClr val="FFFFFF"/>
                </a:highlight>
                <a:latin typeface="Söhne"/>
              </a:rPr>
              <a:t>Accessibility and Responsiveness</a:t>
            </a:r>
            <a:r>
              <a:rPr lang="en-US" sz="1100" b="0" i="0" dirty="0">
                <a:solidFill>
                  <a:srgbClr val="0D0D0D"/>
                </a:solidFill>
                <a:effectLst/>
                <a:highlight>
                  <a:srgbClr val="FFFFFF"/>
                </a:highlight>
                <a:latin typeface="Söhne"/>
              </a:rPr>
              <a:t>:</a:t>
            </a:r>
          </a:p>
          <a:p>
            <a:pPr marL="742950" lvl="1" indent="-285750" algn="l">
              <a:buFont typeface="Arial" panose="020B0604020202020204" pitchFamily="34" charset="0"/>
              <a:buChar char="•"/>
            </a:pPr>
            <a:r>
              <a:rPr lang="en-US" sz="1100" b="0" i="0" dirty="0">
                <a:solidFill>
                  <a:srgbClr val="0D0D0D"/>
                </a:solidFill>
                <a:effectLst/>
                <a:highlight>
                  <a:srgbClr val="FFFFFF"/>
                </a:highlight>
                <a:latin typeface="Söhne"/>
              </a:rPr>
              <a:t>Design the application to be accessible to users with disabilities, following WCAG guidelines.</a:t>
            </a:r>
          </a:p>
          <a:p>
            <a:pPr marL="742950" lvl="1" indent="-285750">
              <a:buFont typeface="Arial" panose="020B0604020202020204" pitchFamily="34" charset="0"/>
              <a:buChar char="•"/>
            </a:pPr>
            <a:r>
              <a:rPr lang="en-US" sz="1100" b="0" i="0" dirty="0">
                <a:solidFill>
                  <a:srgbClr val="0D0D0D"/>
                </a:solidFill>
                <a:effectLst/>
                <a:highlight>
                  <a:srgbClr val="FFFFFF"/>
                </a:highlight>
                <a:latin typeface="Söhne"/>
              </a:rPr>
              <a:t>Ensure that the user interface is responsive and compatible with various devices and screen sizes.</a:t>
            </a:r>
          </a:p>
          <a:p>
            <a:pPr marL="285750" indent="-285750" algn="l">
              <a:buFont typeface="Arial" panose="020B0604020202020204" pitchFamily="34" charset="0"/>
              <a:buChar char="•"/>
            </a:pPr>
            <a:r>
              <a:rPr lang="en-US" sz="1100" b="1" i="0" dirty="0">
                <a:solidFill>
                  <a:srgbClr val="0D0D0D"/>
                </a:solidFill>
                <a:effectLst/>
                <a:highlight>
                  <a:srgbClr val="FFFFFF"/>
                </a:highlight>
                <a:latin typeface="Söhne"/>
              </a:rPr>
              <a:t>Testing and Quality Assurance</a:t>
            </a:r>
            <a:r>
              <a:rPr lang="en-US" sz="1100" b="0" i="0" dirty="0">
                <a:solidFill>
                  <a:srgbClr val="0D0D0D"/>
                </a:solidFill>
                <a:effectLst/>
                <a:highlight>
                  <a:srgbClr val="FFFFFF"/>
                </a:highlight>
                <a:latin typeface="Söhne"/>
              </a:rPr>
              <a:t>:</a:t>
            </a:r>
          </a:p>
          <a:p>
            <a:pPr marL="742950" lvl="1" indent="-285750" algn="l">
              <a:buFont typeface="Arial" panose="020B0604020202020204" pitchFamily="34" charset="0"/>
              <a:buChar char="•"/>
            </a:pPr>
            <a:r>
              <a:rPr lang="en-US" sz="1100" b="0" i="0" dirty="0">
                <a:solidFill>
                  <a:srgbClr val="0D0D0D"/>
                </a:solidFill>
                <a:effectLst/>
                <a:highlight>
                  <a:srgbClr val="FFFFFF"/>
                </a:highlight>
                <a:latin typeface="Söhne"/>
              </a:rPr>
              <a:t>Write unit tests to ensure the functionality of different components, including user authentication and voting features.</a:t>
            </a:r>
          </a:p>
          <a:p>
            <a:pPr marL="742950" lvl="1" indent="-285750" algn="l">
              <a:buFont typeface="Arial" panose="020B0604020202020204" pitchFamily="34" charset="0"/>
              <a:buChar char="•"/>
            </a:pPr>
            <a:r>
              <a:rPr lang="en-US" sz="1100" b="0" i="0" dirty="0">
                <a:solidFill>
                  <a:srgbClr val="0D0D0D"/>
                </a:solidFill>
                <a:effectLst/>
                <a:highlight>
                  <a:srgbClr val="FFFFFF"/>
                </a:highlight>
                <a:latin typeface="Söhne"/>
              </a:rPr>
              <a:t>Conduct integration tests to verify the interaction between different modules and components.</a:t>
            </a:r>
          </a:p>
          <a:p>
            <a:pPr marL="742950" lvl="1" indent="-285750" algn="l">
              <a:buFont typeface="Arial" panose="020B0604020202020204" pitchFamily="34" charset="0"/>
              <a:buChar char="•"/>
            </a:pPr>
            <a:r>
              <a:rPr lang="en-US" sz="1100" b="0" i="0" dirty="0">
                <a:solidFill>
                  <a:srgbClr val="0D0D0D"/>
                </a:solidFill>
                <a:effectLst/>
                <a:highlight>
                  <a:srgbClr val="FFFFFF"/>
                </a:highlight>
                <a:latin typeface="Söhne"/>
              </a:rPr>
              <a:t>Perform usability testing to ensure that the application meets the needs of its target users.</a:t>
            </a:r>
          </a:p>
          <a:p>
            <a:pPr marL="285750" indent="-285750" algn="l">
              <a:buFont typeface="Wingdings" panose="05000000000000000000" pitchFamily="2" charset="2"/>
              <a:buChar char="§"/>
            </a:pPr>
            <a:r>
              <a:rPr lang="en-US" sz="1100" b="1" i="0" dirty="0">
                <a:solidFill>
                  <a:srgbClr val="0D0D0D"/>
                </a:solidFill>
                <a:effectLst/>
                <a:highlight>
                  <a:srgbClr val="FFFFFF"/>
                </a:highlight>
                <a:latin typeface="Söhne"/>
              </a:rPr>
              <a:t>Documentation and Support</a:t>
            </a:r>
            <a:r>
              <a:rPr lang="en-US" sz="1100" b="0" i="0" dirty="0">
                <a:solidFill>
                  <a:srgbClr val="0D0D0D"/>
                </a:solidFill>
                <a:effectLst/>
                <a:highlight>
                  <a:srgbClr val="FFFFFF"/>
                </a:highlight>
                <a:latin typeface="Söhne"/>
              </a:rPr>
              <a:t>:</a:t>
            </a:r>
          </a:p>
          <a:p>
            <a:pPr marL="742950" lvl="1" indent="-285750" algn="l">
              <a:buFont typeface="Wingdings" panose="05000000000000000000" pitchFamily="2" charset="2"/>
              <a:buChar char="§"/>
            </a:pPr>
            <a:r>
              <a:rPr lang="en-US" sz="1100" b="0" i="0" dirty="0">
                <a:solidFill>
                  <a:srgbClr val="0D0D0D"/>
                </a:solidFill>
                <a:effectLst/>
                <a:highlight>
                  <a:srgbClr val="FFFFFF"/>
                </a:highlight>
                <a:latin typeface="Söhne"/>
              </a:rPr>
              <a:t>Provide comprehensive documentation for users and administrators on how to use the application.</a:t>
            </a:r>
          </a:p>
          <a:p>
            <a:pPr marL="742950" lvl="1" indent="-285750" algn="l">
              <a:buFont typeface="Wingdings" panose="05000000000000000000" pitchFamily="2" charset="2"/>
              <a:buChar char="§"/>
            </a:pPr>
            <a:r>
              <a:rPr lang="en-US" sz="1100" b="0" i="0" dirty="0">
                <a:solidFill>
                  <a:srgbClr val="0D0D0D"/>
                </a:solidFill>
                <a:effectLst/>
                <a:highlight>
                  <a:srgbClr val="FFFFFF"/>
                </a:highlight>
                <a:latin typeface="Söhne"/>
              </a:rPr>
              <a:t>Include a FAQ section to address common questions and issues.</a:t>
            </a:r>
          </a:p>
          <a:p>
            <a:pPr marL="742950" lvl="1" indent="-285750" algn="l">
              <a:buFont typeface="Wingdings" panose="05000000000000000000" pitchFamily="2" charset="2"/>
              <a:buChar char="§"/>
            </a:pPr>
            <a:r>
              <a:rPr lang="en-US" sz="1100" b="0" i="0" dirty="0">
                <a:solidFill>
                  <a:srgbClr val="0D0D0D"/>
                </a:solidFill>
                <a:effectLst/>
                <a:highlight>
                  <a:srgbClr val="FFFFFF"/>
                </a:highlight>
                <a:latin typeface="Söhne"/>
              </a:rPr>
              <a:t>Offer user support through email or a dedicated support system to assist users with any problems they encounter.</a:t>
            </a:r>
          </a:p>
        </p:txBody>
      </p:sp>
      <p:sp>
        <p:nvSpPr>
          <p:cNvPr id="4" name="TextBox 3">
            <a:extLst>
              <a:ext uri="{FF2B5EF4-FFF2-40B4-BE49-F238E27FC236}">
                <a16:creationId xmlns:a16="http://schemas.microsoft.com/office/drawing/2014/main" id="{3FF402A7-3BB0-ABDA-DBC3-986697AF5F18}"/>
              </a:ext>
            </a:extLst>
          </p:cNvPr>
          <p:cNvSpPr txBox="1"/>
          <p:nvPr/>
        </p:nvSpPr>
        <p:spPr>
          <a:xfrm>
            <a:off x="77821" y="90793"/>
            <a:ext cx="4494179" cy="307777"/>
          </a:xfrm>
          <a:prstGeom prst="rect">
            <a:avLst/>
          </a:prstGeom>
          <a:noFill/>
        </p:spPr>
        <p:txBody>
          <a:bodyPr wrap="square" rtlCol="0">
            <a:spAutoFit/>
          </a:bodyPr>
          <a:lstStyle/>
          <a:p>
            <a:r>
              <a:rPr lang="en-US" dirty="0">
                <a:solidFill>
                  <a:schemeClr val="bg1"/>
                </a:solidFill>
                <a:highlight>
                  <a:srgbClr val="213163"/>
                </a:highlight>
                <a:latin typeface="Söhne"/>
              </a:rPr>
              <a:t>V</a:t>
            </a:r>
            <a:r>
              <a:rPr lang="en-US" b="0" i="0" dirty="0">
                <a:solidFill>
                  <a:schemeClr val="bg1"/>
                </a:solidFill>
                <a:effectLst/>
                <a:highlight>
                  <a:srgbClr val="213163"/>
                </a:highlight>
                <a:latin typeface="Söhne"/>
              </a:rPr>
              <a:t>oting </a:t>
            </a:r>
            <a:r>
              <a:rPr lang="en-US" dirty="0">
                <a:solidFill>
                  <a:schemeClr val="bg1"/>
                </a:solidFill>
                <a:highlight>
                  <a:srgbClr val="213163"/>
                </a:highlight>
                <a:latin typeface="Söhne"/>
              </a:rPr>
              <a:t>W</a:t>
            </a:r>
            <a:r>
              <a:rPr lang="en-US" b="0" i="0" dirty="0">
                <a:solidFill>
                  <a:schemeClr val="bg1"/>
                </a:solidFill>
                <a:effectLst/>
                <a:highlight>
                  <a:srgbClr val="213163"/>
                </a:highlight>
                <a:latin typeface="Söhne"/>
              </a:rPr>
              <a:t>eb </a:t>
            </a:r>
            <a:r>
              <a:rPr lang="en-US" dirty="0">
                <a:solidFill>
                  <a:schemeClr val="bg1"/>
                </a:solidFill>
                <a:highlight>
                  <a:srgbClr val="213163"/>
                </a:highlight>
                <a:latin typeface="Söhne"/>
              </a:rPr>
              <a:t>A</a:t>
            </a:r>
            <a:r>
              <a:rPr lang="en-US" b="0" i="0" dirty="0">
                <a:solidFill>
                  <a:schemeClr val="bg1"/>
                </a:solidFill>
                <a:effectLst/>
                <a:highlight>
                  <a:srgbClr val="213163"/>
                </a:highlight>
                <a:latin typeface="Söhne"/>
              </a:rPr>
              <a:t>pplication </a:t>
            </a:r>
            <a:r>
              <a:rPr lang="en-US" dirty="0">
                <a:solidFill>
                  <a:schemeClr val="bg1"/>
                </a:solidFill>
                <a:highlight>
                  <a:srgbClr val="213163"/>
                </a:highlight>
                <a:latin typeface="Söhne"/>
              </a:rPr>
              <a:t>U</a:t>
            </a:r>
            <a:r>
              <a:rPr lang="en-US" b="0" i="0" dirty="0">
                <a:solidFill>
                  <a:schemeClr val="bg1"/>
                </a:solidFill>
                <a:effectLst/>
                <a:highlight>
                  <a:srgbClr val="213163"/>
                </a:highlight>
                <a:latin typeface="Söhne"/>
              </a:rPr>
              <a:t>sing </a:t>
            </a:r>
            <a:r>
              <a:rPr lang="en-US" dirty="0">
                <a:solidFill>
                  <a:schemeClr val="bg1"/>
                </a:solidFill>
                <a:highlight>
                  <a:srgbClr val="213163"/>
                </a:highlight>
                <a:latin typeface="Söhne"/>
              </a:rPr>
              <a:t>D</a:t>
            </a:r>
            <a:r>
              <a:rPr lang="en-US" b="0" i="0" dirty="0">
                <a:solidFill>
                  <a:schemeClr val="bg1"/>
                </a:solidFill>
                <a:effectLst/>
                <a:highlight>
                  <a:srgbClr val="213163"/>
                </a:highlight>
                <a:latin typeface="Söhne"/>
              </a:rPr>
              <a:t>jango </a:t>
            </a:r>
            <a:r>
              <a:rPr lang="en-US" dirty="0">
                <a:solidFill>
                  <a:schemeClr val="bg1"/>
                </a:solidFill>
                <a:highlight>
                  <a:srgbClr val="213163"/>
                </a:highlight>
                <a:latin typeface="Söhne"/>
              </a:rPr>
              <a:t>F</a:t>
            </a:r>
            <a:r>
              <a:rPr lang="en-US" b="0" i="0" dirty="0">
                <a:solidFill>
                  <a:schemeClr val="bg1"/>
                </a:solidFill>
                <a:effectLst/>
                <a:highlight>
                  <a:srgbClr val="213163"/>
                </a:highlight>
                <a:latin typeface="Söhne"/>
              </a:rPr>
              <a:t>ramework </a:t>
            </a:r>
            <a:endParaRPr lang="en-IN" dirty="0">
              <a:solidFill>
                <a:schemeClr val="bg1"/>
              </a:solidFill>
              <a:highlight>
                <a:srgbClr val="213163"/>
              </a:highlight>
            </a:endParaRPr>
          </a:p>
        </p:txBody>
      </p:sp>
    </p:spTree>
    <p:extLst>
      <p:ext uri="{BB962C8B-B14F-4D97-AF65-F5344CB8AC3E}">
        <p14:creationId xmlns:p14="http://schemas.microsoft.com/office/powerpoint/2010/main" val="30989467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8" name="TextBox 7">
            <a:extLst>
              <a:ext uri="{FF2B5EF4-FFF2-40B4-BE49-F238E27FC236}">
                <a16:creationId xmlns:a16="http://schemas.microsoft.com/office/drawing/2014/main" id="{DB428B6B-EDEE-69A3-BD9D-E746937B66CE}"/>
              </a:ext>
            </a:extLst>
          </p:cNvPr>
          <p:cNvSpPr txBox="1"/>
          <p:nvPr/>
        </p:nvSpPr>
        <p:spPr>
          <a:xfrm>
            <a:off x="77821" y="90793"/>
            <a:ext cx="4494179" cy="307777"/>
          </a:xfrm>
          <a:prstGeom prst="rect">
            <a:avLst/>
          </a:prstGeom>
          <a:noFill/>
        </p:spPr>
        <p:txBody>
          <a:bodyPr wrap="square" rtlCol="0">
            <a:spAutoFit/>
          </a:bodyPr>
          <a:lstStyle/>
          <a:p>
            <a:r>
              <a:rPr lang="en-US" dirty="0">
                <a:solidFill>
                  <a:schemeClr val="bg1"/>
                </a:solidFill>
                <a:highlight>
                  <a:srgbClr val="213163"/>
                </a:highlight>
                <a:latin typeface="Söhne"/>
              </a:rPr>
              <a:t>V</a:t>
            </a:r>
            <a:r>
              <a:rPr lang="en-US" b="0" i="0" dirty="0">
                <a:solidFill>
                  <a:schemeClr val="bg1"/>
                </a:solidFill>
                <a:effectLst/>
                <a:highlight>
                  <a:srgbClr val="213163"/>
                </a:highlight>
                <a:latin typeface="Söhne"/>
              </a:rPr>
              <a:t>oting </a:t>
            </a:r>
            <a:r>
              <a:rPr lang="en-US" dirty="0">
                <a:solidFill>
                  <a:schemeClr val="bg1"/>
                </a:solidFill>
                <a:highlight>
                  <a:srgbClr val="213163"/>
                </a:highlight>
                <a:latin typeface="Söhne"/>
              </a:rPr>
              <a:t>W</a:t>
            </a:r>
            <a:r>
              <a:rPr lang="en-US" b="0" i="0" dirty="0">
                <a:solidFill>
                  <a:schemeClr val="bg1"/>
                </a:solidFill>
                <a:effectLst/>
                <a:highlight>
                  <a:srgbClr val="213163"/>
                </a:highlight>
                <a:latin typeface="Söhne"/>
              </a:rPr>
              <a:t>eb </a:t>
            </a:r>
            <a:r>
              <a:rPr lang="en-US" dirty="0">
                <a:solidFill>
                  <a:schemeClr val="bg1"/>
                </a:solidFill>
                <a:highlight>
                  <a:srgbClr val="213163"/>
                </a:highlight>
                <a:latin typeface="Söhne"/>
              </a:rPr>
              <a:t>A</a:t>
            </a:r>
            <a:r>
              <a:rPr lang="en-US" b="0" i="0" dirty="0">
                <a:solidFill>
                  <a:schemeClr val="bg1"/>
                </a:solidFill>
                <a:effectLst/>
                <a:highlight>
                  <a:srgbClr val="213163"/>
                </a:highlight>
                <a:latin typeface="Söhne"/>
              </a:rPr>
              <a:t>pplication </a:t>
            </a:r>
            <a:r>
              <a:rPr lang="en-US" dirty="0">
                <a:solidFill>
                  <a:schemeClr val="bg1"/>
                </a:solidFill>
                <a:highlight>
                  <a:srgbClr val="213163"/>
                </a:highlight>
                <a:latin typeface="Söhne"/>
              </a:rPr>
              <a:t>U</a:t>
            </a:r>
            <a:r>
              <a:rPr lang="en-US" b="0" i="0" dirty="0">
                <a:solidFill>
                  <a:schemeClr val="bg1"/>
                </a:solidFill>
                <a:effectLst/>
                <a:highlight>
                  <a:srgbClr val="213163"/>
                </a:highlight>
                <a:latin typeface="Söhne"/>
              </a:rPr>
              <a:t>sing </a:t>
            </a:r>
            <a:r>
              <a:rPr lang="en-US" dirty="0">
                <a:solidFill>
                  <a:schemeClr val="bg1"/>
                </a:solidFill>
                <a:highlight>
                  <a:srgbClr val="213163"/>
                </a:highlight>
                <a:latin typeface="Söhne"/>
              </a:rPr>
              <a:t>D</a:t>
            </a:r>
            <a:r>
              <a:rPr lang="en-US" b="0" i="0" dirty="0">
                <a:solidFill>
                  <a:schemeClr val="bg1"/>
                </a:solidFill>
                <a:effectLst/>
                <a:highlight>
                  <a:srgbClr val="213163"/>
                </a:highlight>
                <a:latin typeface="Söhne"/>
              </a:rPr>
              <a:t>jango </a:t>
            </a:r>
            <a:r>
              <a:rPr lang="en-US" dirty="0">
                <a:solidFill>
                  <a:schemeClr val="bg1"/>
                </a:solidFill>
                <a:highlight>
                  <a:srgbClr val="213163"/>
                </a:highlight>
                <a:latin typeface="Söhne"/>
              </a:rPr>
              <a:t>F</a:t>
            </a:r>
            <a:r>
              <a:rPr lang="en-US" b="0" i="0" dirty="0">
                <a:solidFill>
                  <a:schemeClr val="bg1"/>
                </a:solidFill>
                <a:effectLst/>
                <a:highlight>
                  <a:srgbClr val="213163"/>
                </a:highlight>
                <a:latin typeface="Söhne"/>
              </a:rPr>
              <a:t>ramework </a:t>
            </a:r>
            <a:endParaRPr lang="en-IN" dirty="0">
              <a:solidFill>
                <a:schemeClr val="bg1"/>
              </a:solidFill>
              <a:highlight>
                <a:srgbClr val="213163"/>
              </a:highlight>
            </a:endParaRPr>
          </a:p>
        </p:txBody>
      </p:sp>
      <p:pic>
        <p:nvPicPr>
          <p:cNvPr id="10" name="Picture 9">
            <a:extLst>
              <a:ext uri="{FF2B5EF4-FFF2-40B4-BE49-F238E27FC236}">
                <a16:creationId xmlns:a16="http://schemas.microsoft.com/office/drawing/2014/main" id="{84C050C9-4D1B-1C28-313C-B552188B5FC3}"/>
              </a:ext>
            </a:extLst>
          </p:cNvPr>
          <p:cNvPicPr>
            <a:picLocks noChangeAspect="1"/>
          </p:cNvPicPr>
          <p:nvPr/>
        </p:nvPicPr>
        <p:blipFill rotWithShape="1">
          <a:blip r:embed="rId3"/>
          <a:srcRect t="8210" b="10396"/>
          <a:stretch/>
        </p:blipFill>
        <p:spPr>
          <a:xfrm>
            <a:off x="1488303" y="1069697"/>
            <a:ext cx="5787986" cy="3327205"/>
          </a:xfrm>
          <a:prstGeom prst="rect">
            <a:avLst/>
          </a:prstGeom>
        </p:spPr>
      </p:pic>
    </p:spTree>
    <p:extLst>
      <p:ext uri="{BB962C8B-B14F-4D97-AF65-F5344CB8AC3E}">
        <p14:creationId xmlns:p14="http://schemas.microsoft.com/office/powerpoint/2010/main" val="200802599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579</TotalTime>
  <Words>843</Words>
  <Application>Microsoft Office PowerPoint</Application>
  <PresentationFormat>On-screen Show (16:9)</PresentationFormat>
  <Paragraphs>83</Paragraphs>
  <Slides>16</Slides>
  <Notes>10</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mounish krishnan</cp:lastModifiedBy>
  <cp:revision>179</cp:revision>
  <dcterms:modified xsi:type="dcterms:W3CDTF">2024-04-11T10:28:54Z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